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284" r:id="rId27"/>
    <p:sldId id="285" r:id="rId28"/>
    <p:sldId id="282" r:id="rId29"/>
    <p:sldId id="283" r:id="rId30"/>
    <p:sldId id="286" r:id="rId31"/>
    <p:sldId id="287" r:id="rId3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2344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5C2E8F0-B0F9-4805-A887-2D170E90B33A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3F5D202-08D7-4D1A-9672-419726FB7C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8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America at the Turn of the Century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01841" cy="5031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Do the wealthiest have problems?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High divorce rate.  Why?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Dissatisfaction with life.  Why?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Hard to be a child of a super-rich man.  Why?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4808"/>
            <a:ext cx="3657600" cy="512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7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Let’s examine the Working Class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Overview:  over half of all Americans, 40 million.  Immigrants, factory workers, working women and children.  </a:t>
            </a:r>
            <a:r>
              <a:rPr lang="en-US" b="1" dirty="0" smtClean="0">
                <a:latin typeface="Cambria" panose="02040503050406030204" pitchFamily="18" charset="0"/>
              </a:rPr>
              <a:t>Income range:  $250-650 PER YEAR!</a:t>
            </a:r>
          </a:p>
          <a:p>
            <a:pPr marL="0" indent="0">
              <a:buNone/>
            </a:pPr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Work with their hands: on docks, coalmines, construction, in other ppls homes, carpenters, tailors, machine operators, in factories.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Mostly live in crowded cities.  Do NOT own homes.  Rent cheap, unsanitary “tenement” houses in large cities.</a:t>
            </a:r>
          </a:p>
        </p:txBody>
      </p:sp>
    </p:spTree>
    <p:extLst>
      <p:ext uri="{BB962C8B-B14F-4D97-AF65-F5344CB8AC3E}">
        <p14:creationId xmlns:p14="http://schemas.microsoft.com/office/powerpoint/2010/main" val="360580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Problems of the working class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Hard jobs/Long hours/low pay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Lower life-expectancy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No job security.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Premature death or maiming on job.</a:t>
            </a:r>
          </a:p>
          <a:p>
            <a:endParaRPr lang="en-US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Working class children do not attend school.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1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Working Class Problems, Cont’d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Men turn to drinking, </a:t>
            </a:r>
            <a:r>
              <a:rPr lang="en-US" dirty="0" smtClean="0">
                <a:latin typeface="Cambria" panose="02040503050406030204" pitchFamily="18" charset="0"/>
              </a:rPr>
              <a:t>prostitution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. . . leads </a:t>
            </a:r>
            <a:r>
              <a:rPr lang="en-US" dirty="0">
                <a:latin typeface="Cambria" panose="02040503050406030204" pitchFamily="18" charset="0"/>
              </a:rPr>
              <a:t>to </a:t>
            </a:r>
            <a:r>
              <a:rPr lang="en-US" dirty="0" smtClean="0">
                <a:latin typeface="Cambria" panose="02040503050406030204" pitchFamily="18" charset="0"/>
              </a:rPr>
              <a:t>domestic violence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Poor diet, poor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sanitation, overcrowding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=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disease.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No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leisure time at all, ever. 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Work, eat, sleep,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repeat, then die.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9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6358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5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63429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1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00100"/>
            <a:ext cx="78295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8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Summing Up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is population of USA in 1900?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What percentage is working class?</a:t>
            </a:r>
          </a:p>
          <a:p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For these Americans, life is a daily struggle for survival.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The nation is controlled by?  What would 1% be?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Do the two classes have much in common?  Leisure, women, children, the “individual.”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Can America be great in the 20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Century if there are two Americas?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3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Turn of the Century, Day 2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Farm Families overview.  About 30 Million </a:t>
            </a:r>
            <a:r>
              <a:rPr lang="en-US" dirty="0" err="1" smtClean="0">
                <a:latin typeface="Cambria" panose="02040503050406030204" pitchFamily="18" charset="0"/>
              </a:rPr>
              <a:t>Ppl</a:t>
            </a:r>
            <a:r>
              <a:rPr lang="en-US" dirty="0" smtClean="0">
                <a:latin typeface="Cambria" panose="02040503050406030204" pitchFamily="18" charset="0"/>
              </a:rPr>
              <a:t>. 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Avg. income = $650 PER YEAR</a:t>
            </a:r>
            <a:endParaRPr lang="en-US" b="1" dirty="0">
              <a:latin typeface="Cambria" panose="02040503050406030204" pitchFamily="18" charset="0"/>
            </a:endParaRP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Worked 7 days/week.  Children worked on the farm; they did NOT attend school. 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Isolated &amp; Self-Reliant</a:t>
            </a:r>
          </a:p>
        </p:txBody>
      </p:sp>
    </p:spTree>
    <p:extLst>
      <p:ext uri="{BB962C8B-B14F-4D97-AF65-F5344CB8AC3E}">
        <p14:creationId xmlns:p14="http://schemas.microsoft.com/office/powerpoint/2010/main" val="348837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0316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2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/>
            </a:r>
            <a:br>
              <a:rPr lang="en-US" sz="4000" dirty="0" smtClean="0">
                <a:latin typeface="Cambria" panose="02040503050406030204" pitchFamily="18" charset="0"/>
              </a:rPr>
            </a:br>
            <a:r>
              <a:rPr lang="en-US" sz="4000" dirty="0" smtClean="0">
                <a:latin typeface="Cambria" panose="02040503050406030204" pitchFamily="18" charset="0"/>
              </a:rPr>
              <a:t>Remember last year?  What is happening in America after the Civil War?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1.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2.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3.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4.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5.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3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Goshen, NY farmhouse, 1900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928864" cy="51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Rural Values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Strong belief in INDIVIDUAL.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Religious.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Distrustful of Big City life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1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Problems of Farm Families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Crop failures.  What happens then?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ambria"/>
                <a:cs typeface="Cambria"/>
              </a:rPr>
              <a:t>Isolation from “mainstream” America—not even radios</a:t>
            </a:r>
          </a:p>
          <a:p>
            <a:r>
              <a:rPr lang="en-US" dirty="0" smtClean="0">
                <a:latin typeface="Cambria"/>
                <a:cs typeface="Cambria"/>
              </a:rPr>
              <a:t>Poverty/lack of access to hospitals</a:t>
            </a:r>
          </a:p>
          <a:p>
            <a:r>
              <a:rPr lang="en-US" dirty="0" smtClean="0">
                <a:latin typeface="Cambria"/>
                <a:cs typeface="Cambria"/>
              </a:rPr>
              <a:t>Children did not want to be farmers; moved from farms.  Where did they move?</a:t>
            </a:r>
          </a:p>
          <a:p>
            <a:r>
              <a:rPr lang="en-US" dirty="0" smtClean="0">
                <a:latin typeface="Cambria"/>
                <a:cs typeface="Cambria"/>
              </a:rPr>
              <a:t>Many families did not own their land.  They rented it as </a:t>
            </a:r>
            <a:r>
              <a:rPr lang="en-US" b="1" dirty="0" smtClean="0">
                <a:solidFill>
                  <a:srgbClr val="002060"/>
                </a:solidFill>
                <a:latin typeface="Cambria"/>
                <a:cs typeface="Cambria"/>
              </a:rPr>
              <a:t>tenants or sharecroppers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5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Middle-Class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487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5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Recognize this style of house?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734050" cy="4438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1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986462" cy="506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Middle-Class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Overview: These are America’s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small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businessmen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teachers, firemen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doctors, lawyers, clerks, nurses,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managers, professionals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endParaRPr lang="en-US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Received a fixed salary (instead of wages per hour) for jobs like </a:t>
            </a:r>
            <a:r>
              <a:rPr lang="en-US" dirty="0" smtClean="0">
                <a:latin typeface="Cambria" panose="02040503050406030204" pitchFamily="18" charset="0"/>
              </a:rPr>
              <a:t>Lived in Victorian houses, with nice furnishings.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Earned $1000-2000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Middle-Class values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Believed in self-improvement</a:t>
            </a:r>
          </a:p>
          <a:p>
            <a:r>
              <a:rPr lang="en-US" b="1" dirty="0">
                <a:latin typeface="Cambria" panose="02040503050406030204" pitchFamily="18" charset="0"/>
              </a:rPr>
              <a:t>F</a:t>
            </a:r>
            <a:r>
              <a:rPr lang="en-US" b="1" dirty="0" smtClean="0">
                <a:latin typeface="Cambria" panose="02040503050406030204" pitchFamily="18" charset="0"/>
              </a:rPr>
              <a:t>aith in ASSOCIATIONS instead of INDIVIDUALS</a:t>
            </a:r>
          </a:p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Valued hard work &amp; </a:t>
            </a:r>
            <a:r>
              <a:rPr lang="en-US" dirty="0" smtClean="0">
                <a:latin typeface="Cambria" panose="02040503050406030204" pitchFamily="18" charset="0"/>
              </a:rPr>
              <a:t>education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Favored moderation &amp; restraint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Had </a:t>
            </a:r>
            <a:r>
              <a:rPr lang="en-US" i="1" dirty="0" smtClean="0">
                <a:latin typeface="Cambria" panose="02040503050406030204" pitchFamily="18" charset="0"/>
              </a:rPr>
              <a:t>fewer children </a:t>
            </a:r>
            <a:r>
              <a:rPr lang="en-US" dirty="0" smtClean="0">
                <a:latin typeface="Cambria" panose="02040503050406030204" pitchFamily="18" charset="0"/>
              </a:rPr>
              <a:t>than other classes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Children raised by stay-at-home mothers.  </a:t>
            </a:r>
            <a:r>
              <a:rPr lang="en-US" i="1" dirty="0" smtClean="0">
                <a:latin typeface="Cambria" panose="02040503050406030204" pitchFamily="18" charset="0"/>
              </a:rPr>
              <a:t>What did other mothers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84640" cy="4966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6337"/>
            <a:ext cx="6434138" cy="508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1" y="890588"/>
            <a:ext cx="7490896" cy="536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7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America at the Turn of the Century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5436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4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Problems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Caught in the middle between 1% </a:t>
            </a:r>
            <a:r>
              <a:rPr lang="en-US" dirty="0">
                <a:latin typeface="Cambria" panose="02040503050406030204" pitchFamily="18" charset="0"/>
              </a:rPr>
              <a:t>&amp;</a:t>
            </a:r>
            <a:r>
              <a:rPr lang="en-US" dirty="0" smtClean="0">
                <a:latin typeface="Cambria" panose="02040503050406030204" pitchFamily="18" charset="0"/>
              </a:rPr>
              <a:t> working class.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Not sure how to cope with higher standard of living.  Why?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Problems btw genders.  </a:t>
            </a:r>
            <a:r>
              <a:rPr lang="en-US" dirty="0">
                <a:latin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</a:rPr>
              <a:t>omen did not want their men drinking, gambling, etc.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3435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05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Summing Up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IF America in the 20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Century is to be a great industrial power, which class will lead America?  Whose values will be adopted?</a:t>
            </a: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The farmers?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The wealthiest Americans?</a:t>
            </a: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The working class?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Who?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5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America at the Turn of the Century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Using our chart, over the next two classes, we will examine the social classes in the United States around the year 1900.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We will examine each of the four classes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by looking at the </a:t>
            </a:r>
            <a:r>
              <a:rPr lang="en-US" b="1" dirty="0" smtClean="0">
                <a:latin typeface="Cambria" panose="02040503050406030204" pitchFamily="18" charset="0"/>
              </a:rPr>
              <a:t>overview</a:t>
            </a:r>
            <a:r>
              <a:rPr lang="en-US" dirty="0" smtClean="0">
                <a:latin typeface="Cambria" panose="02040503050406030204" pitchFamily="18" charset="0"/>
              </a:rPr>
              <a:t>, their </a:t>
            </a:r>
            <a:r>
              <a:rPr lang="en-US" b="1" dirty="0" smtClean="0">
                <a:latin typeface="Cambria" panose="02040503050406030204" pitchFamily="18" charset="0"/>
              </a:rPr>
              <a:t>values</a:t>
            </a:r>
            <a:r>
              <a:rPr lang="en-US" dirty="0" smtClean="0">
                <a:latin typeface="Cambria" panose="02040503050406030204" pitchFamily="18" charset="0"/>
              </a:rPr>
              <a:t>, and the </a:t>
            </a:r>
            <a:r>
              <a:rPr lang="en-US" b="1" dirty="0" smtClean="0">
                <a:latin typeface="Cambria" panose="02040503050406030204" pitchFamily="18" charset="0"/>
              </a:rPr>
              <a:t>problems</a:t>
            </a:r>
            <a:r>
              <a:rPr lang="en-US" dirty="0" smtClean="0">
                <a:latin typeface="Cambria" panose="02040503050406030204" pitchFamily="18" charset="0"/>
              </a:rPr>
              <a:t> they faced. Let’s begin with the wealthiest Americans, a.k.a. the leisure class.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6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Wealthiest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latin typeface="Cambria" panose="02040503050406030204" pitchFamily="18" charset="0"/>
              </a:rPr>
              <a:t>Overview:  In 1900, US Population is 76 Million.</a:t>
            </a:r>
          </a:p>
          <a:p>
            <a:endParaRPr lang="en-US" sz="3400" dirty="0" smtClean="0">
              <a:latin typeface="Cambria" panose="02040503050406030204" pitchFamily="18" charset="0"/>
            </a:endParaRPr>
          </a:p>
          <a:p>
            <a:r>
              <a:rPr lang="en-US" sz="3400" dirty="0" smtClean="0">
                <a:latin typeface="Cambria" panose="02040503050406030204" pitchFamily="18" charset="0"/>
              </a:rPr>
              <a:t>The 20 wealthiest families in US-Vanderbilt, Harriman, Whitney, Rockefeller, Carnegie, Morgan—own </a:t>
            </a:r>
            <a:r>
              <a:rPr lang="en-US" sz="3400" b="1" dirty="0" smtClean="0">
                <a:latin typeface="Cambria" panose="02040503050406030204" pitchFamily="18" charset="0"/>
              </a:rPr>
              <a:t>most of the nation’s wealth</a:t>
            </a:r>
            <a:r>
              <a:rPr lang="en-US" sz="3400" dirty="0" smtClean="0">
                <a:latin typeface="Cambria" panose="02040503050406030204" pitchFamily="18" charset="0"/>
              </a:rPr>
              <a:t>.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</a:rPr>
              <a:t> They OWN the oil, the steel, the railroads, the ports, the ships, the coal, the factories, the real estate, the best properties in the USA.</a:t>
            </a:r>
          </a:p>
          <a:p>
            <a:endParaRPr lang="en-US" sz="3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Carnegie &amp; Rockefeller each = over 300 Billion! (3X Bill Gates!)</a:t>
            </a:r>
          </a:p>
          <a:p>
            <a:pPr marL="0" indent="0">
              <a:buNone/>
            </a:pPr>
            <a:endParaRPr lang="en-US" sz="3400" dirty="0" smtClean="0">
              <a:latin typeface="Cambria" panose="02040503050406030204" pitchFamily="18" charset="0"/>
            </a:endParaRPr>
          </a:p>
          <a:p>
            <a:r>
              <a:rPr lang="en-US" sz="3400" dirty="0" smtClean="0">
                <a:latin typeface="Cambria" panose="02040503050406030204" pitchFamily="18" charset="0"/>
              </a:rPr>
              <a:t>Who has more power—these families or the gov’t?</a:t>
            </a:r>
          </a:p>
          <a:p>
            <a:endParaRPr lang="en-US" sz="3400" dirty="0" smtClean="0">
              <a:latin typeface="Cambria" panose="02040503050406030204" pitchFamily="18" charset="0"/>
            </a:endParaRPr>
          </a:p>
          <a:p>
            <a:r>
              <a:rPr lang="en-US" sz="3400" b="1" dirty="0" smtClean="0">
                <a:latin typeface="Cambria" panose="02040503050406030204" pitchFamily="18" charset="0"/>
              </a:rPr>
              <a:t>George Vanderbilt’s mansion employed more ppl than the US Dept of Agriculture </a:t>
            </a:r>
            <a:r>
              <a:rPr lang="en-US" sz="3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(read p. 12)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03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C. Vanderbilt’s </a:t>
            </a:r>
            <a:r>
              <a:rPr lang="en-US" i="1" dirty="0" smtClean="0">
                <a:latin typeface="Cambria" panose="02040503050406030204" pitchFamily="18" charset="0"/>
              </a:rPr>
              <a:t>summer</a:t>
            </a:r>
            <a:r>
              <a:rPr lang="en-US" dirty="0" smtClean="0">
                <a:latin typeface="Cambria" panose="02040503050406030204" pitchFamily="18" charset="0"/>
              </a:rPr>
              <a:t> home in Newport, R.I. (“the Breakers”)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219652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7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Pretty sweet life, huh?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056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Housing for the working class.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86599" cy="516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0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What did the wealthiest Americans value?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They valued the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individual</a:t>
            </a:r>
            <a:r>
              <a:rPr lang="en-US" dirty="0" smtClean="0">
                <a:latin typeface="Cambria" panose="02040503050406030204" pitchFamily="18" charset="0"/>
              </a:rPr>
              <a:t> over everything!  Men like Morgan and Carnegie are what make America great!  People who don’t succeed are just lazy or not clever enough! (discuss:  Social-Darwinism)  </a:t>
            </a:r>
            <a:r>
              <a:rPr lang="en-US" u="sng" dirty="0" smtClean="0">
                <a:latin typeface="Cambria" panose="02040503050406030204" pitchFamily="18" charset="0"/>
              </a:rPr>
              <a:t>Excessive Individualism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Money can buy anything!  </a:t>
            </a:r>
            <a:r>
              <a:rPr lang="en-US" dirty="0" smtClean="0">
                <a:latin typeface="Cambria" panose="02040503050406030204" pitchFamily="18" charset="0"/>
              </a:rPr>
              <a:t>They finance most politicians, so politicians favor the wealthy class.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2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898</Words>
  <Application>Microsoft Macintosh PowerPoint</Application>
  <PresentationFormat>On-screen Show (4:3)</PresentationFormat>
  <Paragraphs>118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America at the Turn of the Century</vt:lpstr>
      <vt:lpstr> Remember last year?  What is happening in America after the Civil War? </vt:lpstr>
      <vt:lpstr>America at the Turn of the Century</vt:lpstr>
      <vt:lpstr>America at the Turn of the Century</vt:lpstr>
      <vt:lpstr>Wealthiest</vt:lpstr>
      <vt:lpstr>C. Vanderbilt’s summer home in Newport, R.I. (“the Breakers”)</vt:lpstr>
      <vt:lpstr>Pretty sweet life, huh?</vt:lpstr>
      <vt:lpstr>Housing for the working class.</vt:lpstr>
      <vt:lpstr>What did the wealthiest Americans value?</vt:lpstr>
      <vt:lpstr>Do the wealthiest have problems?</vt:lpstr>
      <vt:lpstr>Let’s examine the Working Class</vt:lpstr>
      <vt:lpstr>Problems of the working class</vt:lpstr>
      <vt:lpstr>Working Class Problems, Cont’d</vt:lpstr>
      <vt:lpstr>PowerPoint Presentation</vt:lpstr>
      <vt:lpstr>PowerPoint Presentation</vt:lpstr>
      <vt:lpstr>PowerPoint Presentation</vt:lpstr>
      <vt:lpstr>Summing Up</vt:lpstr>
      <vt:lpstr>Turn of the Century, Day 2</vt:lpstr>
      <vt:lpstr>PowerPoint Presentation</vt:lpstr>
      <vt:lpstr>Goshen, NY farmhouse, 1900</vt:lpstr>
      <vt:lpstr>Rural Values</vt:lpstr>
      <vt:lpstr>Problems of Farm Families</vt:lpstr>
      <vt:lpstr>Middle-Class</vt:lpstr>
      <vt:lpstr>Recognize this style of house?</vt:lpstr>
      <vt:lpstr>PowerPoint Presentation</vt:lpstr>
      <vt:lpstr>Middle-Class </vt:lpstr>
      <vt:lpstr>Middle-Class values</vt:lpstr>
      <vt:lpstr>PowerPoint Presentation</vt:lpstr>
      <vt:lpstr>PowerPoint Presentation</vt:lpstr>
      <vt:lpstr>Problems</vt:lpstr>
      <vt:lpstr>Summing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at the Turn of the Century</dc:title>
  <dc:creator>Gorhams</dc:creator>
  <cp:lastModifiedBy>Christopher Gorham</cp:lastModifiedBy>
  <cp:revision>31</cp:revision>
  <cp:lastPrinted>2014-08-26T16:49:27Z</cp:lastPrinted>
  <dcterms:created xsi:type="dcterms:W3CDTF">2006-08-16T00:00:00Z</dcterms:created>
  <dcterms:modified xsi:type="dcterms:W3CDTF">2019-09-05T15:59:03Z</dcterms:modified>
</cp:coreProperties>
</file>