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Cambria" panose="02040503050406030204" pitchFamily="18" charset="0"/>
              </a:rPr>
              <a:t>JFK Four Crises</a:t>
            </a:r>
            <a:endParaRPr lang="en-US" sz="3600" b="1" dirty="0">
              <a:latin typeface="Cambria" panose="020405030504060302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A Cold War Inaugural Address (Jan. 1961)</a:t>
            </a:r>
          </a:p>
          <a:p>
            <a:pPr marL="0" indent="0">
              <a:buNone/>
            </a:pPr>
            <a:r>
              <a:rPr lang="en-US" dirty="0" smtClean="0">
                <a:latin typeface="Cambria" panose="02040503050406030204" pitchFamily="18" charset="0"/>
              </a:rPr>
              <a:t>“Let </a:t>
            </a:r>
            <a:r>
              <a:rPr lang="en-US" dirty="0">
                <a:latin typeface="Cambria" panose="02040503050406030204" pitchFamily="18" charset="0"/>
              </a:rPr>
              <a:t>every </a:t>
            </a:r>
            <a:r>
              <a:rPr lang="en-US" dirty="0" smtClean="0">
                <a:latin typeface="Cambria" panose="02040503050406030204" pitchFamily="18" charset="0"/>
              </a:rPr>
              <a:t>nation know</a:t>
            </a:r>
            <a:r>
              <a:rPr lang="en-US" dirty="0">
                <a:latin typeface="Cambria" panose="02040503050406030204" pitchFamily="18" charset="0"/>
              </a:rPr>
              <a:t>, whether </a:t>
            </a:r>
            <a:r>
              <a:rPr lang="en-US" dirty="0" smtClean="0">
                <a:latin typeface="Cambria" panose="02040503050406030204" pitchFamily="18" charset="0"/>
              </a:rPr>
              <a:t>it wishes </a:t>
            </a:r>
            <a:r>
              <a:rPr lang="en-US" dirty="0">
                <a:latin typeface="Cambria" panose="02040503050406030204" pitchFamily="18" charset="0"/>
              </a:rPr>
              <a:t>us well or </a:t>
            </a:r>
            <a:r>
              <a:rPr lang="en-US" dirty="0" smtClean="0">
                <a:latin typeface="Cambria" panose="02040503050406030204" pitchFamily="18" charset="0"/>
              </a:rPr>
              <a:t>ill, that </a:t>
            </a:r>
            <a:r>
              <a:rPr lang="en-US" dirty="0">
                <a:latin typeface="Cambria" panose="02040503050406030204" pitchFamily="18" charset="0"/>
              </a:rPr>
              <a:t>we shall pay </a:t>
            </a:r>
            <a:r>
              <a:rPr lang="en-US" dirty="0" smtClean="0">
                <a:latin typeface="Cambria" panose="02040503050406030204" pitchFamily="18" charset="0"/>
              </a:rPr>
              <a:t>any price</a:t>
            </a:r>
            <a:r>
              <a:rPr lang="en-US" dirty="0">
                <a:latin typeface="Cambria" panose="02040503050406030204" pitchFamily="18" charset="0"/>
              </a:rPr>
              <a:t>, bear </a:t>
            </a:r>
            <a:r>
              <a:rPr lang="en-US" dirty="0" smtClean="0">
                <a:latin typeface="Cambria" panose="02040503050406030204" pitchFamily="18" charset="0"/>
              </a:rPr>
              <a:t>any burden</a:t>
            </a:r>
            <a:r>
              <a:rPr lang="en-US" dirty="0">
                <a:latin typeface="Cambria" panose="02040503050406030204" pitchFamily="18" charset="0"/>
              </a:rPr>
              <a:t>, meet </a:t>
            </a:r>
            <a:r>
              <a:rPr lang="en-US" dirty="0" smtClean="0">
                <a:latin typeface="Cambria" panose="02040503050406030204" pitchFamily="18" charset="0"/>
              </a:rPr>
              <a:t>any hardship</a:t>
            </a:r>
            <a:r>
              <a:rPr lang="en-US" dirty="0">
                <a:latin typeface="Cambria" panose="02040503050406030204" pitchFamily="18" charset="0"/>
              </a:rPr>
              <a:t>, support </a:t>
            </a:r>
            <a:r>
              <a:rPr lang="en-US" dirty="0" smtClean="0">
                <a:latin typeface="Cambria" panose="02040503050406030204" pitchFamily="18" charset="0"/>
              </a:rPr>
              <a:t>any friend</a:t>
            </a:r>
            <a:r>
              <a:rPr lang="en-US" dirty="0">
                <a:latin typeface="Cambria" panose="02040503050406030204" pitchFamily="18" charset="0"/>
              </a:rPr>
              <a:t>, oppose </a:t>
            </a:r>
            <a:r>
              <a:rPr lang="en-US" dirty="0" smtClean="0">
                <a:latin typeface="Cambria" panose="02040503050406030204" pitchFamily="18" charset="0"/>
              </a:rPr>
              <a:t>any foe </a:t>
            </a:r>
            <a:r>
              <a:rPr lang="en-US" dirty="0">
                <a:latin typeface="Cambria" panose="02040503050406030204" pitchFamily="18" charset="0"/>
              </a:rPr>
              <a:t>to assure </a:t>
            </a:r>
            <a:r>
              <a:rPr lang="en-US" dirty="0" smtClean="0">
                <a:latin typeface="Cambria" panose="02040503050406030204" pitchFamily="18" charset="0"/>
              </a:rPr>
              <a:t>the survival </a:t>
            </a:r>
            <a:r>
              <a:rPr lang="en-US" dirty="0">
                <a:latin typeface="Cambria" panose="02040503050406030204" pitchFamily="18" charset="0"/>
              </a:rPr>
              <a:t>and </a:t>
            </a:r>
            <a:r>
              <a:rPr lang="en-US" dirty="0" smtClean="0">
                <a:latin typeface="Cambria" panose="02040503050406030204" pitchFamily="18" charset="0"/>
              </a:rPr>
              <a:t>the success </a:t>
            </a:r>
            <a:r>
              <a:rPr lang="en-US" dirty="0">
                <a:latin typeface="Cambria" panose="02040503050406030204" pitchFamily="18" charset="0"/>
              </a:rPr>
              <a:t>of liberty.”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3965533" cy="5224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142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Crisis 1:  The Bay of Pigs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Background--Fidel </a:t>
            </a:r>
            <a:r>
              <a:rPr lang="en-US" dirty="0">
                <a:latin typeface="Cambria" panose="02040503050406030204" pitchFamily="18" charset="0"/>
              </a:rPr>
              <a:t>Castro </a:t>
            </a:r>
            <a:r>
              <a:rPr lang="en-US" dirty="0" smtClean="0">
                <a:latin typeface="Cambria" panose="02040503050406030204" pitchFamily="18" charset="0"/>
              </a:rPr>
              <a:t>seized Cuba </a:t>
            </a:r>
            <a:r>
              <a:rPr lang="en-US" dirty="0">
                <a:latin typeface="Cambria" panose="02040503050406030204" pitchFamily="18" charset="0"/>
              </a:rPr>
              <a:t>in </a:t>
            </a:r>
            <a:r>
              <a:rPr lang="en-US" dirty="0" smtClean="0">
                <a:latin typeface="Cambria" panose="02040503050406030204" pitchFamily="18" charset="0"/>
              </a:rPr>
              <a:t>1959, took over U.S. property &amp; allied w/ USSR.</a:t>
            </a: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Eisenhower </a:t>
            </a:r>
            <a:r>
              <a:rPr lang="en-US" dirty="0">
                <a:latin typeface="Cambria" panose="02040503050406030204" pitchFamily="18" charset="0"/>
              </a:rPr>
              <a:t>worried that Cuba would </a:t>
            </a:r>
            <a:r>
              <a:rPr lang="en-US" dirty="0" smtClean="0">
                <a:latin typeface="Cambria" panose="02040503050406030204" pitchFamily="18" charset="0"/>
              </a:rPr>
              <a:t>inspire communist </a:t>
            </a:r>
            <a:r>
              <a:rPr lang="en-US" dirty="0">
                <a:latin typeface="Cambria" panose="02040503050406030204" pitchFamily="18" charset="0"/>
              </a:rPr>
              <a:t>revolution elsewhere in Latin American, </a:t>
            </a:r>
            <a:r>
              <a:rPr lang="en-US" dirty="0" smtClean="0">
                <a:latin typeface="Cambria" panose="02040503050406030204" pitchFamily="18" charset="0"/>
              </a:rPr>
              <a:t>so the </a:t>
            </a:r>
            <a:r>
              <a:rPr lang="en-US" dirty="0">
                <a:latin typeface="Cambria" panose="02040503050406030204" pitchFamily="18" charset="0"/>
              </a:rPr>
              <a:t>CIA developed plans to invade Cuba with </a:t>
            </a:r>
            <a:r>
              <a:rPr lang="en-US" dirty="0" smtClean="0">
                <a:latin typeface="Cambria" panose="02040503050406030204" pitchFamily="18" charset="0"/>
              </a:rPr>
              <a:t>anti-Communist </a:t>
            </a:r>
            <a:r>
              <a:rPr lang="en-US" dirty="0">
                <a:latin typeface="Cambria" panose="02040503050406030204" pitchFamily="18" charset="0"/>
              </a:rPr>
              <a:t>exiles to overthrow Castro.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826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Bay of Pigs Outcome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JFK allowed </a:t>
            </a:r>
            <a:r>
              <a:rPr lang="en-US" dirty="0" smtClean="0">
                <a:latin typeface="Cambria" panose="02040503050406030204" pitchFamily="18" charset="0"/>
              </a:rPr>
              <a:t>the attack </a:t>
            </a:r>
            <a:r>
              <a:rPr lang="en-US" dirty="0">
                <a:latin typeface="Cambria" panose="02040503050406030204" pitchFamily="18" charset="0"/>
              </a:rPr>
              <a:t>to </a:t>
            </a:r>
            <a:r>
              <a:rPr lang="en-US" dirty="0" smtClean="0">
                <a:latin typeface="Cambria" panose="02040503050406030204" pitchFamily="18" charset="0"/>
              </a:rPr>
              <a:t>go forward </a:t>
            </a:r>
            <a:r>
              <a:rPr lang="en-US" dirty="0">
                <a:latin typeface="Cambria" panose="02040503050406030204" pitchFamily="18" charset="0"/>
              </a:rPr>
              <a:t>in </a:t>
            </a:r>
            <a:r>
              <a:rPr lang="en-US" dirty="0" smtClean="0">
                <a:latin typeface="Cambria" panose="02040503050406030204" pitchFamily="18" charset="0"/>
              </a:rPr>
              <a:t>Spring 1961-he </a:t>
            </a:r>
            <a:r>
              <a:rPr lang="en-US" dirty="0">
                <a:latin typeface="Cambria" panose="02040503050406030204" pitchFamily="18" charset="0"/>
              </a:rPr>
              <a:t>asked </a:t>
            </a:r>
            <a:r>
              <a:rPr lang="en-US" dirty="0" smtClean="0">
                <a:latin typeface="Cambria" panose="02040503050406030204" pitchFamily="18" charset="0"/>
              </a:rPr>
              <a:t>few questions.</a:t>
            </a: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Airstrike failed to </a:t>
            </a:r>
            <a:r>
              <a:rPr lang="en-US" dirty="0">
                <a:latin typeface="Cambria" panose="02040503050406030204" pitchFamily="18" charset="0"/>
              </a:rPr>
              <a:t>destroy </a:t>
            </a:r>
            <a:r>
              <a:rPr lang="en-US" dirty="0" smtClean="0">
                <a:latin typeface="Cambria" panose="02040503050406030204" pitchFamily="18" charset="0"/>
              </a:rPr>
              <a:t>Cuba’s air </a:t>
            </a:r>
            <a:r>
              <a:rPr lang="en-US" dirty="0">
                <a:latin typeface="Cambria" panose="02040503050406030204" pitchFamily="18" charset="0"/>
              </a:rPr>
              <a:t>force; </a:t>
            </a:r>
            <a:r>
              <a:rPr lang="en-US" dirty="0" smtClean="0">
                <a:latin typeface="Cambria" panose="02040503050406030204" pitchFamily="18" charset="0"/>
              </a:rPr>
              <a:t>Castro stopped U.S. backed </a:t>
            </a:r>
            <a:r>
              <a:rPr lang="en-US" dirty="0">
                <a:latin typeface="Cambria" panose="02040503050406030204" pitchFamily="18" charset="0"/>
              </a:rPr>
              <a:t>troops.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71600"/>
            <a:ext cx="3962400" cy="514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322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Bay of Pigs Significance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</a:rPr>
              <a:t>U.S. lost </a:t>
            </a:r>
            <a:r>
              <a:rPr lang="en-US" dirty="0" smtClean="0">
                <a:solidFill>
                  <a:srgbClr val="002060"/>
                </a:solidFill>
                <a:latin typeface="Cambria" panose="02040503050406030204" pitchFamily="18" charset="0"/>
              </a:rPr>
              <a:t>prestige!  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</a:rPr>
              <a:t>T</a:t>
            </a:r>
            <a:r>
              <a:rPr lang="en-US" dirty="0" smtClean="0">
                <a:solidFill>
                  <a:srgbClr val="002060"/>
                </a:solidFill>
                <a:latin typeface="Cambria" panose="02040503050406030204" pitchFamily="18" charset="0"/>
              </a:rPr>
              <a:t>he invasion 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</a:rPr>
              <a:t>was an illegal attempt </a:t>
            </a:r>
            <a:r>
              <a:rPr lang="en-US" dirty="0" smtClean="0">
                <a:solidFill>
                  <a:srgbClr val="002060"/>
                </a:solidFill>
                <a:latin typeface="Cambria" panose="02040503050406030204" pitchFamily="18" charset="0"/>
              </a:rPr>
              <a:t>to overthrow 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</a:rPr>
              <a:t>a legitimate </a:t>
            </a:r>
            <a:r>
              <a:rPr lang="en-US" dirty="0" smtClean="0">
                <a:solidFill>
                  <a:srgbClr val="002060"/>
                </a:solidFill>
                <a:latin typeface="Cambria" panose="02040503050406030204" pitchFamily="18" charset="0"/>
              </a:rPr>
              <a:t>government! Latin 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</a:rPr>
              <a:t>America angry at the U.S</a:t>
            </a:r>
            <a:r>
              <a:rPr lang="en-US" dirty="0" smtClean="0">
                <a:solidFill>
                  <a:srgbClr val="002060"/>
                </a:solidFill>
                <a:latin typeface="Cambria" panose="02040503050406030204" pitchFamily="18" charset="0"/>
              </a:rPr>
              <a:t>.</a:t>
            </a:r>
            <a:endParaRPr lang="en-US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JFK became skeptical of the </a:t>
            </a:r>
            <a:r>
              <a:rPr lang="en-US" dirty="0">
                <a:latin typeface="Cambria" panose="02040503050406030204" pitchFamily="18" charset="0"/>
              </a:rPr>
              <a:t>CIA, </a:t>
            </a:r>
            <a:r>
              <a:rPr lang="en-US" dirty="0" smtClean="0">
                <a:latin typeface="Cambria" panose="02040503050406030204" pitchFamily="18" charset="0"/>
              </a:rPr>
              <a:t>and publicly </a:t>
            </a:r>
            <a:r>
              <a:rPr lang="en-US" dirty="0">
                <a:latin typeface="Cambria" panose="02040503050406030204" pitchFamily="18" charset="0"/>
              </a:rPr>
              <a:t>took responsibility for </a:t>
            </a:r>
            <a:r>
              <a:rPr lang="en-US" dirty="0" smtClean="0">
                <a:latin typeface="Cambria" panose="02040503050406030204" pitchFamily="18" charset="0"/>
              </a:rPr>
              <a:t>the botched </a:t>
            </a:r>
            <a:r>
              <a:rPr lang="en-US" dirty="0">
                <a:latin typeface="Cambria" panose="02040503050406030204" pitchFamily="18" charset="0"/>
              </a:rPr>
              <a:t>invasion: “there is an </a:t>
            </a:r>
            <a:r>
              <a:rPr lang="en-US" dirty="0" smtClean="0">
                <a:latin typeface="Cambria" panose="02040503050406030204" pitchFamily="18" charset="0"/>
              </a:rPr>
              <a:t>old saying </a:t>
            </a:r>
            <a:r>
              <a:rPr lang="en-US" dirty="0">
                <a:latin typeface="Cambria" panose="02040503050406030204" pitchFamily="18" charset="0"/>
              </a:rPr>
              <a:t>that victory has a </a:t>
            </a:r>
            <a:r>
              <a:rPr lang="en-US" dirty="0" smtClean="0">
                <a:latin typeface="Cambria" panose="02040503050406030204" pitchFamily="18" charset="0"/>
              </a:rPr>
              <a:t>hundred fathers </a:t>
            </a:r>
            <a:r>
              <a:rPr lang="en-US" dirty="0">
                <a:latin typeface="Cambria" panose="02040503050406030204" pitchFamily="18" charset="0"/>
              </a:rPr>
              <a:t>and failure is an orphan….</a:t>
            </a:r>
            <a:r>
              <a:rPr lang="en-US" dirty="0" smtClean="0">
                <a:latin typeface="Cambria" panose="02040503050406030204" pitchFamily="18" charset="0"/>
              </a:rPr>
              <a:t>I am </a:t>
            </a:r>
            <a:r>
              <a:rPr lang="en-US" dirty="0">
                <a:latin typeface="Cambria" panose="02040503050406030204" pitchFamily="18" charset="0"/>
              </a:rPr>
              <a:t>the responsible officer of </a:t>
            </a:r>
            <a:r>
              <a:rPr lang="en-US" dirty="0" smtClean="0">
                <a:latin typeface="Cambria" panose="02040503050406030204" pitchFamily="18" charset="0"/>
              </a:rPr>
              <a:t>this government</a:t>
            </a:r>
            <a:r>
              <a:rPr lang="en-US" dirty="0">
                <a:latin typeface="Cambria" panose="02040503050406030204" pitchFamily="18" charset="0"/>
              </a:rPr>
              <a:t>.”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746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Crisis 2:  The Berlin Wall (1961)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Khrushchev intimidated </a:t>
            </a:r>
            <a:r>
              <a:rPr lang="en-US" dirty="0">
                <a:latin typeface="Cambria" panose="02040503050406030204" pitchFamily="18" charset="0"/>
              </a:rPr>
              <a:t>JFK at </a:t>
            </a:r>
            <a:r>
              <a:rPr lang="en-US" dirty="0" smtClean="0">
                <a:latin typeface="Cambria" panose="02040503050406030204" pitchFamily="18" charset="0"/>
              </a:rPr>
              <a:t>a </a:t>
            </a:r>
            <a:r>
              <a:rPr lang="en-US" dirty="0" smtClean="0">
                <a:latin typeface="Cambria" panose="02040503050406030204" pitchFamily="18" charset="0"/>
              </a:rPr>
              <a:t>mtg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</a:rPr>
              <a:t>in Vienna in </a:t>
            </a:r>
            <a:r>
              <a:rPr lang="en-US" dirty="0" smtClean="0">
                <a:latin typeface="Cambria" panose="02040503050406030204" pitchFamily="18" charset="0"/>
              </a:rPr>
              <a:t>June ‘61 </a:t>
            </a:r>
            <a:r>
              <a:rPr lang="en-US" dirty="0">
                <a:latin typeface="Cambria" panose="02040503050406030204" pitchFamily="18" charset="0"/>
              </a:rPr>
              <a:t>and decided to </a:t>
            </a:r>
            <a:r>
              <a:rPr lang="en-US" dirty="0" smtClean="0">
                <a:latin typeface="Cambria" panose="02040503050406030204" pitchFamily="18" charset="0"/>
              </a:rPr>
              <a:t>test the </a:t>
            </a:r>
            <a:r>
              <a:rPr lang="en-US" dirty="0">
                <a:latin typeface="Cambria" panose="02040503050406030204" pitchFamily="18" charset="0"/>
              </a:rPr>
              <a:t>new </a:t>
            </a:r>
            <a:r>
              <a:rPr lang="en-US" dirty="0" smtClean="0">
                <a:latin typeface="Cambria" panose="02040503050406030204" pitchFamily="18" charset="0"/>
              </a:rPr>
              <a:t>President.</a:t>
            </a:r>
          </a:p>
          <a:p>
            <a:endParaRPr lang="en-US" dirty="0">
              <a:latin typeface="Cambria" panose="02040503050406030204" pitchFamily="18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Cambria" panose="02040503050406030204" pitchFamily="18" charset="0"/>
              </a:rPr>
              <a:t>Soviets built Berlin Wall to stop E. Germans from leaving for the West.</a:t>
            </a:r>
            <a:endParaRPr lang="en-US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95400"/>
            <a:ext cx="393290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655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Berlin Wall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530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ambria" panose="02040503050406030204" pitchFamily="18" charset="0"/>
              </a:rPr>
              <a:t>Outcome: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JFK stands up </a:t>
            </a:r>
            <a:r>
              <a:rPr lang="en-US" dirty="0">
                <a:latin typeface="Cambria" panose="02040503050406030204" pitchFamily="18" charset="0"/>
              </a:rPr>
              <a:t>to </a:t>
            </a:r>
            <a:r>
              <a:rPr lang="en-US" dirty="0" smtClean="0">
                <a:latin typeface="Cambria" panose="02040503050406030204" pitchFamily="18" charset="0"/>
              </a:rPr>
              <a:t>Soviets: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Increases defense </a:t>
            </a:r>
            <a:r>
              <a:rPr lang="en-US" dirty="0">
                <a:latin typeface="Cambria" panose="02040503050406030204" pitchFamily="18" charset="0"/>
              </a:rPr>
              <a:t>spending by $</a:t>
            </a:r>
            <a:r>
              <a:rPr lang="en-US" dirty="0" smtClean="0">
                <a:latin typeface="Cambria" panose="02040503050406030204" pitchFamily="18" charset="0"/>
              </a:rPr>
              <a:t>3B.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Asks for more </a:t>
            </a:r>
            <a:r>
              <a:rPr lang="en-US" dirty="0">
                <a:latin typeface="Cambria" panose="02040503050406030204" pitchFamily="18" charset="0"/>
              </a:rPr>
              <a:t>men for the armed </a:t>
            </a:r>
            <a:r>
              <a:rPr lang="en-US" dirty="0" smtClean="0">
                <a:latin typeface="Cambria" panose="02040503050406030204" pitchFamily="18" charset="0"/>
              </a:rPr>
              <a:t>forces.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Doubled </a:t>
            </a:r>
            <a:r>
              <a:rPr lang="en-US" dirty="0">
                <a:latin typeface="Cambria" panose="02040503050406030204" pitchFamily="18" charset="0"/>
              </a:rPr>
              <a:t># of young men being </a:t>
            </a:r>
            <a:r>
              <a:rPr lang="en-US" dirty="0" smtClean="0">
                <a:latin typeface="Cambria" panose="02040503050406030204" pitchFamily="18" charset="0"/>
              </a:rPr>
              <a:t>drafted.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Sought </a:t>
            </a:r>
            <a:r>
              <a:rPr lang="en-US" dirty="0">
                <a:latin typeface="Cambria" panose="02040503050406030204" pitchFamily="18" charset="0"/>
              </a:rPr>
              <a:t>$200 million for a program to build bomb shelters.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  <a:latin typeface="Cambria" panose="02040503050406030204" pitchFamily="18" charset="0"/>
              </a:rPr>
              <a:t>Significance: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  <a:latin typeface="Cambria" panose="02040503050406030204" pitchFamily="18" charset="0"/>
              </a:rPr>
              <a:t>Soviet Russia 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</a:rPr>
              <a:t>built a wall around Berlin—the Berlin </a:t>
            </a:r>
            <a:r>
              <a:rPr lang="en-US" dirty="0" smtClean="0">
                <a:solidFill>
                  <a:srgbClr val="C00000"/>
                </a:solidFill>
                <a:latin typeface="Cambria" panose="02040503050406030204" pitchFamily="18" charset="0"/>
              </a:rPr>
              <a:t>Wall which 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</a:rPr>
              <a:t>became a symbol of the East-West </a:t>
            </a:r>
            <a:r>
              <a:rPr lang="en-US" dirty="0" smtClean="0">
                <a:solidFill>
                  <a:srgbClr val="C00000"/>
                </a:solidFill>
                <a:latin typeface="Cambria" panose="02040503050406030204" pitchFamily="18" charset="0"/>
              </a:rPr>
              <a:t>conflict for 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</a:rPr>
              <a:t>the next three decades. It fell in 1989.</a:t>
            </a:r>
            <a:endParaRPr lang="en-US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9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Cambria" panose="02040503050406030204" pitchFamily="18" charset="0"/>
              </a:rPr>
              <a:t>Crisis 3:  The Cuban Missile Crisis (1962)</a:t>
            </a:r>
            <a:endParaRPr lang="en-US" sz="3600" dirty="0">
              <a:latin typeface="Cambria" panose="020405030504060302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You &amp; your partner can complete this on your own.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373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Crisis 4:  Vietnam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Background</a:t>
            </a:r>
            <a:r>
              <a:rPr lang="en-US" dirty="0" smtClean="0">
                <a:solidFill>
                  <a:srgbClr val="002060"/>
                </a:solidFill>
                <a:latin typeface="Cambria" panose="02040503050406030204" pitchFamily="18" charset="0"/>
              </a:rPr>
              <a:t>: French 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</a:rPr>
              <a:t>defeated in </a:t>
            </a:r>
            <a:r>
              <a:rPr lang="en-US" dirty="0" smtClean="0">
                <a:solidFill>
                  <a:srgbClr val="002060"/>
                </a:solidFill>
                <a:latin typeface="Cambria" panose="02040503050406030204" pitchFamily="18" charset="0"/>
              </a:rPr>
              <a:t>1954.  U.S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</a:rPr>
              <a:t>. backs Diem, a </a:t>
            </a:r>
            <a:r>
              <a:rPr lang="en-US" dirty="0" smtClean="0">
                <a:solidFill>
                  <a:srgbClr val="002060"/>
                </a:solidFill>
                <a:latin typeface="Cambria" panose="02040503050406030204" pitchFamily="18" charset="0"/>
              </a:rPr>
              <a:t>poor 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</a:rPr>
              <a:t>leader.  North </a:t>
            </a:r>
            <a:r>
              <a:rPr lang="en-US" dirty="0" smtClean="0">
                <a:solidFill>
                  <a:srgbClr val="002060"/>
                </a:solidFill>
                <a:latin typeface="Cambria" panose="02040503050406030204" pitchFamily="18" charset="0"/>
              </a:rPr>
              <a:t>is 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</a:rPr>
              <a:t>led by </a:t>
            </a:r>
            <a:r>
              <a:rPr lang="en-US" dirty="0" smtClean="0">
                <a:solidFill>
                  <a:srgbClr val="002060"/>
                </a:solidFill>
                <a:latin typeface="Cambria" panose="02040503050406030204" pitchFamily="18" charset="0"/>
              </a:rPr>
              <a:t>Communist Ho 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</a:rPr>
              <a:t>Chi Minh.  </a:t>
            </a:r>
            <a:r>
              <a:rPr lang="en-US" dirty="0" smtClean="0">
                <a:solidFill>
                  <a:srgbClr val="002060"/>
                </a:solidFill>
                <a:latin typeface="Cambria" panose="02040503050406030204" pitchFamily="18" charset="0"/>
              </a:rPr>
              <a:t>North is 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</a:rPr>
              <a:t>supported by </a:t>
            </a:r>
            <a:r>
              <a:rPr lang="en-US" dirty="0" smtClean="0">
                <a:solidFill>
                  <a:srgbClr val="002060"/>
                </a:solidFill>
                <a:latin typeface="Cambria" panose="02040503050406030204" pitchFamily="18" charset="0"/>
              </a:rPr>
              <a:t>China. Diem 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</a:rPr>
              <a:t>assassinated Nov </a:t>
            </a:r>
            <a:r>
              <a:rPr lang="en-US" dirty="0" smtClean="0">
                <a:solidFill>
                  <a:srgbClr val="002060"/>
                </a:solidFill>
                <a:latin typeface="Cambria" panose="02040503050406030204" pitchFamily="18" charset="0"/>
              </a:rPr>
              <a:t>1963. JFK 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</a:rPr>
              <a:t>had secured Europe, </a:t>
            </a:r>
            <a:r>
              <a:rPr lang="en-US" dirty="0" smtClean="0">
                <a:solidFill>
                  <a:srgbClr val="002060"/>
                </a:solidFill>
                <a:latin typeface="Cambria" panose="02040503050406030204" pitchFamily="18" charset="0"/>
              </a:rPr>
              <a:t>wanted 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</a:rPr>
              <a:t>to do the same with </a:t>
            </a:r>
            <a:r>
              <a:rPr lang="en-US" dirty="0" smtClean="0">
                <a:solidFill>
                  <a:srgbClr val="002060"/>
                </a:solidFill>
                <a:latin typeface="Cambria" panose="02040503050406030204" pitchFamily="18" charset="0"/>
              </a:rPr>
              <a:t>Asia.</a:t>
            </a:r>
          </a:p>
          <a:p>
            <a:pPr marL="0" indent="0">
              <a:buNone/>
            </a:pPr>
            <a:endParaRPr lang="en-US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Cambria" panose="02040503050406030204" pitchFamily="18" charset="0"/>
              </a:rPr>
              <a:t>“But </a:t>
            </a:r>
            <a:r>
              <a:rPr lang="en-US" dirty="0">
                <a:latin typeface="Cambria" panose="02040503050406030204" pitchFamily="18" charset="0"/>
              </a:rPr>
              <a:t>I don't agree with those who </a:t>
            </a:r>
            <a:r>
              <a:rPr lang="en-US" dirty="0" smtClean="0">
                <a:latin typeface="Cambria" panose="02040503050406030204" pitchFamily="18" charset="0"/>
              </a:rPr>
              <a:t>say we </a:t>
            </a:r>
            <a:r>
              <a:rPr lang="en-US" dirty="0">
                <a:latin typeface="Cambria" panose="02040503050406030204" pitchFamily="18" charset="0"/>
              </a:rPr>
              <a:t>should withdraw. That would be a </a:t>
            </a:r>
            <a:r>
              <a:rPr lang="en-US" dirty="0" smtClean="0">
                <a:latin typeface="Cambria" panose="02040503050406030204" pitchFamily="18" charset="0"/>
              </a:rPr>
              <a:t>great mistake</a:t>
            </a:r>
            <a:r>
              <a:rPr lang="en-US" dirty="0">
                <a:latin typeface="Cambria" panose="02040503050406030204" pitchFamily="18" charset="0"/>
              </a:rPr>
              <a:t>.... [The United States] made this effort </a:t>
            </a:r>
            <a:r>
              <a:rPr lang="en-US" dirty="0" smtClean="0">
                <a:latin typeface="Cambria" panose="02040503050406030204" pitchFamily="18" charset="0"/>
              </a:rPr>
              <a:t>to defend </a:t>
            </a:r>
            <a:r>
              <a:rPr lang="en-US" dirty="0">
                <a:latin typeface="Cambria" panose="02040503050406030204" pitchFamily="18" charset="0"/>
              </a:rPr>
              <a:t>Europe. Now Europe is quite secure. </a:t>
            </a:r>
            <a:r>
              <a:rPr lang="en-US" dirty="0" smtClean="0">
                <a:latin typeface="Cambria" panose="02040503050406030204" pitchFamily="18" charset="0"/>
              </a:rPr>
              <a:t>We also </a:t>
            </a:r>
            <a:r>
              <a:rPr lang="en-US" dirty="0">
                <a:latin typeface="Cambria" panose="02040503050406030204" pitchFamily="18" charset="0"/>
              </a:rPr>
              <a:t>have to participate—we may not like it—in </a:t>
            </a:r>
            <a:r>
              <a:rPr lang="en-US" dirty="0" smtClean="0">
                <a:latin typeface="Cambria" panose="02040503050406030204" pitchFamily="18" charset="0"/>
              </a:rPr>
              <a:t>the defense </a:t>
            </a:r>
            <a:r>
              <a:rPr lang="en-US" dirty="0">
                <a:latin typeface="Cambria" panose="02040503050406030204" pitchFamily="18" charset="0"/>
              </a:rPr>
              <a:t>of Asia</a:t>
            </a:r>
            <a:r>
              <a:rPr lang="en-US" dirty="0" smtClean="0">
                <a:latin typeface="Cambria" panose="02040503050406030204" pitchFamily="18" charset="0"/>
              </a:rPr>
              <a:t>.”  --JFK, Sept. 1963</a:t>
            </a:r>
            <a:endParaRPr lang="en-US" dirty="0">
              <a:latin typeface="Cambria" panose="020405030504060302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875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470</Words>
  <Application>Microsoft Office PowerPoint</Application>
  <PresentationFormat>On-screen Show 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JFK Four Crises</vt:lpstr>
      <vt:lpstr>Crisis 1:  The Bay of Pigs</vt:lpstr>
      <vt:lpstr>Bay of Pigs Outcome</vt:lpstr>
      <vt:lpstr>Bay of Pigs Significance</vt:lpstr>
      <vt:lpstr>Crisis 2:  The Berlin Wall (1961)</vt:lpstr>
      <vt:lpstr>Berlin Wall</vt:lpstr>
      <vt:lpstr>Crisis 3:  The Cuban Missile Crisis (1962)</vt:lpstr>
      <vt:lpstr>Crisis 4:  Vietnam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JFK Four Crises</dc:title>
  <dc:creator>Gorhams</dc:creator>
  <cp:lastModifiedBy>Gorhams</cp:lastModifiedBy>
  <cp:revision>4</cp:revision>
  <dcterms:created xsi:type="dcterms:W3CDTF">2006-08-16T00:00:00Z</dcterms:created>
  <dcterms:modified xsi:type="dcterms:W3CDTF">2015-05-17T15:35:44Z</dcterms:modified>
</cp:coreProperties>
</file>