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5" r:id="rId3"/>
    <p:sldId id="277" r:id="rId4"/>
    <p:sldId id="278" r:id="rId5"/>
    <p:sldId id="266" r:id="rId6"/>
    <p:sldId id="267" r:id="rId7"/>
    <p:sldId id="271" r:id="rId8"/>
    <p:sldId id="272" r:id="rId9"/>
    <p:sldId id="280" r:id="rId10"/>
    <p:sldId id="281" r:id="rId11"/>
    <p:sldId id="282" r:id="rId12"/>
    <p:sldId id="274" r:id="rId13"/>
    <p:sldId id="273" r:id="rId14"/>
    <p:sldId id="284" r:id="rId15"/>
    <p:sldId id="268" r:id="rId16"/>
    <p:sldId id="285" r:id="rId17"/>
    <p:sldId id="276" r:id="rId18"/>
    <p:sldId id="275" r:id="rId19"/>
    <p:sldId id="269" r:id="rId20"/>
    <p:sldId id="270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feature=player_detailpage&amp;v=Koi8421T7f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Nazi Europe, 1939-41</a:t>
            </a:r>
            <a:endParaRPr lang="en-US" dirty="0">
              <a:latin typeface="Lucida Blackletter"/>
              <a:cs typeface="Lucida Blackletter"/>
            </a:endParaRPr>
          </a:p>
        </p:txBody>
      </p:sp>
      <p:pic>
        <p:nvPicPr>
          <p:cNvPr id="7" name="Content Placeholder 6" descr="3b5d311c58db1c3eac4bf5b575b5709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82" r="-31682"/>
          <a:stretch>
            <a:fillRect/>
          </a:stretch>
        </p:blipFill>
        <p:spPr>
          <a:xfrm>
            <a:off x="-381000" y="1219200"/>
            <a:ext cx="9698861" cy="5334000"/>
          </a:xfrm>
        </p:spPr>
      </p:pic>
    </p:spTree>
    <p:extLst>
      <p:ext uri="{BB962C8B-B14F-4D97-AF65-F5344CB8AC3E}">
        <p14:creationId xmlns:p14="http://schemas.microsoft.com/office/powerpoint/2010/main" val="33702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6790-5-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9035"/>
          <a:stretch>
            <a:fillRect/>
          </a:stretch>
        </p:blipFill>
        <p:spPr>
          <a:xfrm>
            <a:off x="533400" y="1143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2245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ldatenheime-Paris-01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7" b="10647"/>
          <a:stretch>
            <a:fillRect/>
          </a:stretch>
        </p:blipFill>
        <p:spPr>
          <a:xfrm>
            <a:off x="457200" y="9144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6967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182"/>
            <a:ext cx="8596657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38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03323" cy="600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9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Mock execution of French Resistance fighter, George Blind, 1944. (Later killed in death camp.)</a:t>
            </a:r>
            <a:endParaRPr lang="en-US" sz="2800" dirty="0">
              <a:latin typeface="Cambria"/>
              <a:cs typeface="Cambria"/>
            </a:endParaRPr>
          </a:p>
        </p:txBody>
      </p:sp>
      <p:pic>
        <p:nvPicPr>
          <p:cNvPr id="4" name="Content Placeholder 3" descr="Georges Blind, a member of the French resistance, smiling at a German firing squad, 194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55" r="-15955"/>
          <a:stretch>
            <a:fillRect/>
          </a:stretch>
        </p:blipFill>
        <p:spPr>
          <a:xfrm>
            <a:off x="152400" y="1524000"/>
            <a:ext cx="8735310" cy="4804084"/>
          </a:xfrm>
        </p:spPr>
      </p:pic>
    </p:spTree>
    <p:extLst>
      <p:ext uri="{BB962C8B-B14F-4D97-AF65-F5344CB8AC3E}">
        <p14:creationId xmlns:p14="http://schemas.microsoft.com/office/powerpoint/2010/main" val="77802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Nazi Europe 1939-1941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German </a:t>
            </a:r>
            <a:r>
              <a:rPr lang="en-US" i="1" dirty="0" smtClean="0">
                <a:latin typeface="Cambria"/>
                <a:cs typeface="Cambria"/>
              </a:rPr>
              <a:t>Wehrmacht</a:t>
            </a:r>
            <a:r>
              <a:rPr lang="en-US" dirty="0" smtClean="0">
                <a:latin typeface="Cambria"/>
                <a:cs typeface="Cambria"/>
              </a:rPr>
              <a:t> also conquers: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ambria"/>
                <a:cs typeface="Cambria"/>
              </a:rPr>
              <a:t>Luftwaffe v. RAF + RADAR = Battle of Britain (Weapons of WWII)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Cambria"/>
                <a:cs typeface="Cambria"/>
              </a:rPr>
              <a:t>Denmark, Norway, Belgium, Holland</a:t>
            </a:r>
            <a:r>
              <a:rPr lang="en-US" dirty="0" smtClean="0">
                <a:latin typeface="Cambria"/>
                <a:cs typeface="Cambria"/>
              </a:rPr>
              <a:t>. 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Attacks USSR June 1941…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Does NOT defeat </a:t>
            </a:r>
            <a:r>
              <a:rPr lang="en-US" b="1" dirty="0" smtClean="0">
                <a:latin typeface="Cambria"/>
                <a:cs typeface="Cambria"/>
              </a:rPr>
              <a:t>Britain</a:t>
            </a:r>
            <a:r>
              <a:rPr lang="en-US" dirty="0" smtClean="0">
                <a:latin typeface="Cambria"/>
                <a:cs typeface="Cambria"/>
              </a:rPr>
              <a:t> b/c does not invade, just air war.  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Brits have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radar</a:t>
            </a: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02919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  <a:latin typeface="Cambria"/>
                <a:cs typeface="Cambria"/>
              </a:rPr>
              <a:t>Neville Duke, Francis </a:t>
            </a:r>
            <a:r>
              <a:rPr lang="en-US" sz="3200" dirty="0" err="1" smtClean="0">
                <a:solidFill>
                  <a:srgbClr val="FF6600"/>
                </a:solidFill>
                <a:latin typeface="Cambria"/>
                <a:cs typeface="Cambria"/>
              </a:rPr>
              <a:t>Mellersh</a:t>
            </a:r>
            <a:r>
              <a:rPr lang="en-US" sz="3200" dirty="0" smtClean="0">
                <a:solidFill>
                  <a:srgbClr val="FF6600"/>
                </a:solidFill>
                <a:latin typeface="Cambria"/>
                <a:cs typeface="Cambria"/>
              </a:rPr>
              <a:t>, RAF Pilots</a:t>
            </a:r>
            <a:br>
              <a:rPr lang="en-US" sz="3200" dirty="0" smtClean="0">
                <a:solidFill>
                  <a:srgbClr val="FF6600"/>
                </a:solidFill>
                <a:latin typeface="Cambria"/>
                <a:cs typeface="Cambria"/>
              </a:rPr>
            </a:br>
            <a:r>
              <a:rPr lang="en-US" sz="3200" dirty="0" smtClean="0">
                <a:solidFill>
                  <a:srgbClr val="FF6600"/>
                </a:solidFill>
                <a:latin typeface="Cambria"/>
                <a:cs typeface="Cambria"/>
              </a:rPr>
              <a:t>(Churchill quote)</a:t>
            </a:r>
            <a:endParaRPr lang="en-US" sz="3200" dirty="0">
              <a:solidFill>
                <a:srgbClr val="FF6600"/>
              </a:solidFill>
              <a:latin typeface="Cambria"/>
              <a:cs typeface="Cambria"/>
            </a:endParaRPr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79" b="-15779"/>
          <a:stretch>
            <a:fillRect/>
          </a:stretch>
        </p:blipFill>
        <p:spPr/>
      </p:pic>
      <p:pic>
        <p:nvPicPr>
          <p:cNvPr id="6" name="Content Placeholder 5" descr="RAF pilot getting a haircut during a break between missions, 194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4" r="-10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74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818779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5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4690"/>
            <a:ext cx="6580909" cy="658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30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2" y="914400"/>
            <a:ext cx="8763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7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/>
                <a:cs typeface="Cambria"/>
              </a:rPr>
              <a:t>Nazi Europe, 1939-1941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Beginning of Second World War (2WW or WW2)</a:t>
            </a:r>
          </a:p>
          <a:p>
            <a:endParaRPr lang="en-US" sz="1900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(</a:t>
            </a:r>
            <a:r>
              <a:rPr lang="en-US" dirty="0" err="1" smtClean="0">
                <a:latin typeface="Cambria"/>
                <a:cs typeface="Cambria"/>
              </a:rPr>
              <a:t>Gleiwitz</a:t>
            </a:r>
            <a:r>
              <a:rPr lang="en-US" dirty="0" smtClean="0">
                <a:latin typeface="Cambria"/>
                <a:cs typeface="Cambria"/>
              </a:rPr>
              <a:t> Incident).</a:t>
            </a:r>
          </a:p>
          <a:p>
            <a:r>
              <a:rPr lang="en-US" dirty="0" smtClean="0">
                <a:latin typeface="Cambria"/>
                <a:cs typeface="Cambria"/>
              </a:rPr>
              <a:t>(Polish Calvary).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/>
                <a:cs typeface="Cambria"/>
              </a:rPr>
              <a:t>Sept 1, 1939.  German </a:t>
            </a:r>
            <a:r>
              <a:rPr lang="en-US" i="1" dirty="0" smtClean="0">
                <a:latin typeface="Cambria"/>
                <a:cs typeface="Cambria"/>
              </a:rPr>
              <a:t>Wehrmacht</a:t>
            </a:r>
            <a:r>
              <a:rPr lang="en-US" dirty="0" smtClean="0">
                <a:latin typeface="Cambria"/>
                <a:cs typeface="Cambria"/>
              </a:rPr>
              <a:t> unleashes </a:t>
            </a:r>
            <a:r>
              <a:rPr lang="en-US" b="1" dirty="0" smtClean="0">
                <a:solidFill>
                  <a:srgbClr val="FF0000"/>
                </a:solidFill>
                <a:latin typeface="Cambria"/>
                <a:cs typeface="Cambria"/>
              </a:rPr>
              <a:t>blitzkrieg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on </a:t>
            </a:r>
            <a:r>
              <a:rPr lang="en-US" b="1" dirty="0" smtClean="0">
                <a:latin typeface="Cambria"/>
                <a:cs typeface="Cambria"/>
              </a:rPr>
              <a:t>Poland</a:t>
            </a:r>
            <a:r>
              <a:rPr lang="en-US" dirty="0" smtClean="0">
                <a:latin typeface="Cambria"/>
                <a:cs typeface="Cambria"/>
              </a:rPr>
              <a:t>.</a:t>
            </a:r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Quick, highly mobile armored units supported by dive bombers.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sz="2400" dirty="0">
                <a:latin typeface="Cambria"/>
                <a:cs typeface="Cambria"/>
                <a:hlinkClick r:id="rId2"/>
              </a:rPr>
              <a:t>http://www.youtube.com/watch?feature=player_detailpage&amp;v=Koi8421T7fk</a:t>
            </a:r>
            <a:endParaRPr lang="en-US" sz="2400" dirty="0">
              <a:latin typeface="Cambria"/>
              <a:cs typeface="Cambria"/>
            </a:endParaRPr>
          </a:p>
          <a:p>
            <a:endParaRPr lang="en-US" sz="2400" dirty="0" smtClean="0">
              <a:latin typeface="Cambria"/>
              <a:cs typeface="Cambria"/>
            </a:endParaRP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42840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Questions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Can fascism exist without “normal” moral people supporting it?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You are a US Congressman in 1940.  What do you </a:t>
            </a:r>
            <a:r>
              <a:rPr lang="en-US" b="1" dirty="0" smtClean="0">
                <a:latin typeface="Cambria"/>
                <a:cs typeface="Cambria"/>
              </a:rPr>
              <a:t>do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now?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Nazi Europe, 1939-1941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What is US doing 1939-1941?</a:t>
            </a:r>
            <a:endParaRPr lang="en-US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mbria"/>
                <a:cs typeface="Cambria"/>
              </a:rPr>
              <a:t>Loaning Brits </a:t>
            </a:r>
            <a:r>
              <a:rPr lang="en-US" dirty="0" smtClean="0">
                <a:latin typeface="Cambria"/>
                <a:cs typeface="Cambria"/>
              </a:rPr>
              <a:t>destroyers, $, other </a:t>
            </a:r>
            <a:r>
              <a:rPr lang="en-US" dirty="0" smtClean="0">
                <a:latin typeface="Cambria"/>
                <a:cs typeface="Cambria"/>
              </a:rPr>
              <a:t>aid</a:t>
            </a:r>
            <a:r>
              <a:rPr lang="en-US" dirty="0" smtClean="0">
                <a:latin typeface="Cambria"/>
                <a:cs typeface="Cambria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FDR wants to keep Britain alive, but Congress will not declare war</a:t>
            </a:r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…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War, </a:t>
            </a:r>
            <a:r>
              <a:rPr lang="en-US" dirty="0" err="1" smtClean="0">
                <a:latin typeface="Cambria"/>
                <a:cs typeface="Cambria"/>
              </a:rPr>
              <a:t>hwvr</a:t>
            </a:r>
            <a:r>
              <a:rPr lang="en-US" dirty="0" smtClean="0">
                <a:latin typeface="Cambria"/>
                <a:cs typeface="Cambria"/>
              </a:rPr>
              <a:t>, will come to US—not from Germany…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" name="Picture 1" descr="469390c9-f91a-4dec-9dc6-5f10b41e1ea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4121038" cy="31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9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799"/>
            <a:ext cx="697568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04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800225"/>
            <a:ext cx="77343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57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Nazi Europe 1939-1941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/>
                <a:cs typeface="Cambria"/>
              </a:rPr>
              <a:t>Britain</a:t>
            </a:r>
            <a:r>
              <a:rPr lang="en-US" dirty="0">
                <a:latin typeface="Cambria"/>
                <a:cs typeface="Cambria"/>
              </a:rPr>
              <a:t> </a:t>
            </a:r>
            <a:r>
              <a:rPr lang="en-US" dirty="0" smtClean="0">
                <a:latin typeface="Cambria"/>
                <a:cs typeface="Cambria"/>
              </a:rPr>
              <a:t>&amp; France declare war on Germany.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>
                <a:latin typeface="Cambria"/>
                <a:cs typeface="Cambria"/>
              </a:rPr>
              <a:t>(</a:t>
            </a:r>
            <a:r>
              <a:rPr lang="en-US" i="1" dirty="0" err="1" smtClean="0">
                <a:latin typeface="Cambria"/>
                <a:cs typeface="Cambria"/>
              </a:rPr>
              <a:t>Staarsgard</a:t>
            </a:r>
            <a:r>
              <a:rPr lang="en-US" i="1" dirty="0" smtClean="0">
                <a:latin typeface="Cambria"/>
                <a:cs typeface="Cambria"/>
              </a:rPr>
              <a:t> book; map showing encircled French)</a:t>
            </a:r>
            <a:endParaRPr lang="en-US" i="1" dirty="0">
              <a:latin typeface="Cambria"/>
              <a:cs typeface="Cambria"/>
            </a:endParaRPr>
          </a:p>
          <a:p>
            <a:r>
              <a:rPr lang="en-US" i="1" dirty="0" smtClean="0">
                <a:latin typeface="Cambria"/>
                <a:cs typeface="Cambria"/>
              </a:rPr>
              <a:t>(French Gen’l DeGaulle escapes to London.</a:t>
            </a:r>
          </a:p>
          <a:p>
            <a:r>
              <a:rPr lang="en-US" i="1" dirty="0" err="1" smtClean="0">
                <a:solidFill>
                  <a:srgbClr val="FF0000"/>
                </a:solidFill>
                <a:latin typeface="Cambria"/>
                <a:cs typeface="Cambria"/>
              </a:rPr>
              <a:t>Collabos</a:t>
            </a:r>
            <a:r>
              <a:rPr lang="en-US" i="1" dirty="0" smtClean="0">
                <a:solidFill>
                  <a:srgbClr val="FF0000"/>
                </a:solidFill>
                <a:latin typeface="Cambria"/>
                <a:cs typeface="Cambria"/>
              </a:rPr>
              <a:t>)</a:t>
            </a:r>
            <a:endParaRPr lang="en-US" i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ambria"/>
                <a:cs typeface="Cambria"/>
              </a:rPr>
              <a:t>Germany attacks </a:t>
            </a:r>
            <a:r>
              <a:rPr lang="en-US" sz="3200" b="1" dirty="0" smtClean="0">
                <a:latin typeface="Cambria"/>
                <a:cs typeface="Cambria"/>
              </a:rPr>
              <a:t>France</a:t>
            </a:r>
            <a:r>
              <a:rPr lang="en-US" sz="3200" dirty="0" smtClean="0">
                <a:latin typeface="Cambria"/>
                <a:cs typeface="Cambria"/>
              </a:rPr>
              <a:t> on May 10, 1940. By June, France surrenders.</a:t>
            </a:r>
          </a:p>
          <a:p>
            <a:pPr marL="0" indent="0">
              <a:buNone/>
            </a:pPr>
            <a:endParaRPr lang="en-US" sz="32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Cambria"/>
                <a:cs typeface="Cambria"/>
              </a:rPr>
              <a:t>Sets up pro-German gov’t in s. of France, </a:t>
            </a:r>
            <a:r>
              <a:rPr lang="en-US" sz="3200" b="1" i="1" dirty="0" smtClean="0">
                <a:solidFill>
                  <a:srgbClr val="FF0000"/>
                </a:solidFill>
                <a:latin typeface="Cambria"/>
                <a:cs typeface="Cambria"/>
              </a:rPr>
              <a:t>Vichy France</a:t>
            </a:r>
            <a:r>
              <a:rPr lang="en-US" sz="3200" dirty="0" smtClean="0">
                <a:solidFill>
                  <a:srgbClr val="FF0000"/>
                </a:solidFill>
                <a:latin typeface="Cambria"/>
                <a:cs typeface="Cambria"/>
              </a:rPr>
              <a:t>.  Still a sore subject.</a:t>
            </a:r>
            <a:endParaRPr lang="en-US" sz="3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2735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39" y="512761"/>
            <a:ext cx="4377049" cy="56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12761"/>
            <a:ext cx="3973439" cy="56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88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3406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08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208890" cy="540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0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45-1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1" b="15411"/>
          <a:stretch>
            <a:fillRect/>
          </a:stretch>
        </p:blipFill>
        <p:spPr>
          <a:xfrm>
            <a:off x="304800" y="914400"/>
            <a:ext cx="8590420" cy="4724400"/>
          </a:xfrm>
        </p:spPr>
      </p:pic>
    </p:spTree>
    <p:extLst>
      <p:ext uri="{BB962C8B-B14F-4D97-AF65-F5344CB8AC3E}">
        <p14:creationId xmlns:p14="http://schemas.microsoft.com/office/powerpoint/2010/main" val="420320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299</Words>
  <Application>Microsoft Macintosh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Nazi Europe, 1939-41</vt:lpstr>
      <vt:lpstr>Nazi Europe, 1939-1941</vt:lpstr>
      <vt:lpstr>PowerPoint Presentation</vt:lpstr>
      <vt:lpstr>PowerPoint Presentation</vt:lpstr>
      <vt:lpstr>Nazi Europe 1939-1941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Mock execution of French Resistance fighter, George Blind, 1944. (Later killed in death camp.)</vt:lpstr>
      <vt:lpstr>Nazi Europe 1939-1941</vt:lpstr>
      <vt:lpstr>Neville Duke, Francis Mellersh, RAF Pilots (Churchill quote)</vt:lpstr>
      <vt:lpstr>PowerPoint Presentation</vt:lpstr>
      <vt:lpstr>PowerPoint Presentation</vt:lpstr>
      <vt:lpstr>PowerPoint Presentation</vt:lpstr>
      <vt:lpstr>Questions</vt:lpstr>
      <vt:lpstr>Nazi Europe, 1939-1941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Second World War:  The Rise of Nazi Germany</dc:title>
  <dc:creator>Gorhams</dc:creator>
  <cp:lastModifiedBy>Chris Gorham</cp:lastModifiedBy>
  <cp:revision>27</cp:revision>
  <dcterms:created xsi:type="dcterms:W3CDTF">2006-08-16T00:00:00Z</dcterms:created>
  <dcterms:modified xsi:type="dcterms:W3CDTF">2018-02-13T12:34:19Z</dcterms:modified>
</cp:coreProperties>
</file>