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4" r:id="rId4"/>
    <p:sldId id="265" r:id="rId5"/>
    <p:sldId id="270" r:id="rId6"/>
    <p:sldId id="266" r:id="rId7"/>
    <p:sldId id="267" r:id="rId8"/>
    <p:sldId id="269" r:id="rId9"/>
    <p:sldId id="268" r:id="rId10"/>
    <p:sldId id="257" r:id="rId11"/>
    <p:sldId id="258" r:id="rId12"/>
    <p:sldId id="259" r:id="rId13"/>
    <p:sldId id="262" r:id="rId14"/>
    <p:sldId id="275" r:id="rId15"/>
    <p:sldId id="274" r:id="rId16"/>
    <p:sldId id="263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Hoover &amp; Catastrophe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609484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6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Leading econ. Milton Friedman gives the “monetarist” explanation: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GD was so deep &amp; lasted so long b/c of poor monetary policy.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1.  </a:t>
            </a:r>
            <a:r>
              <a:rPr lang="en-US" b="1" dirty="0" smtClean="0">
                <a:latin typeface="Cambria" panose="02040503050406030204" pitchFamily="18" charset="0"/>
              </a:rPr>
              <a:t>Easy Credit in ‘20s.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Encourages buying on credit ($ you have in future)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Which means MORE production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Stock speculation (same as above)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Basically increases $ supply!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What happens when shock comes?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Monetarist explanation: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2.  Farm crisis of ‘20s.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Since 1919, prices fell as yields rose.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Farmers at this time mostly poor &amp; in debt to begin with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Millions in poverty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9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Monetarist explanation: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3.</a:t>
            </a:r>
            <a:r>
              <a:rPr lang="en-US" dirty="0" smtClean="0">
                <a:latin typeface="Cambria" panose="02040503050406030204" pitchFamily="18" charset="0"/>
              </a:rPr>
              <a:t>  </a:t>
            </a:r>
            <a:r>
              <a:rPr lang="en-US" b="1" dirty="0" smtClean="0">
                <a:latin typeface="Cambria" panose="02040503050406030204" pitchFamily="18" charset="0"/>
              </a:rPr>
              <a:t>Fed Reserve raises interest rates </a:t>
            </a:r>
            <a:r>
              <a:rPr lang="en-US" dirty="0" smtClean="0">
                <a:latin typeface="Cambria" panose="02040503050406030204" pitchFamily="18" charset="0"/>
              </a:rPr>
              <a:t>in 1929—shrinks $ supply.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This is bad for debtors b/c creditors want to be paid!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0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Catastrophe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4.  Banking Crisis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343400" cy="6477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After crash, no confidence that $ will be safe at your bank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So, “run on banks.”  PPl take savings out of banks at same time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In 1930, 1,300 banks closed.  In ’31-’32 another 3,700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Even is you didn’t invest in stocks, you lost $ in GD.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0"/>
            <a:ext cx="44881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9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Catastrophe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220522"/>
            <a:ext cx="3657600" cy="65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Think of the U.S. economy as a body. 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Money is its blood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If blood flow decreases body sickens and dies.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4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Summary:  the four factors that led </a:t>
            </a:r>
            <a:r>
              <a:rPr lang="en-US" dirty="0">
                <a:latin typeface="Cambria" panose="02040503050406030204" pitchFamily="18" charset="0"/>
              </a:rPr>
              <a:t>the money supply to fall by over 1/3 from October 1929 to March </a:t>
            </a:r>
            <a:r>
              <a:rPr lang="en-US" dirty="0" smtClean="0">
                <a:latin typeface="Cambria" panose="02040503050406030204" pitchFamily="18" charset="0"/>
              </a:rPr>
              <a:t>1933.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 </a:t>
            </a:r>
          </a:p>
          <a:p>
            <a:endParaRPr lang="en-US" dirty="0"/>
          </a:p>
          <a:p>
            <a:r>
              <a:rPr lang="en-US" dirty="0" smtClean="0"/>
              <a:t>2.</a:t>
            </a:r>
          </a:p>
          <a:p>
            <a:endParaRPr lang="en-US" dirty="0"/>
          </a:p>
          <a:p>
            <a:r>
              <a:rPr lang="en-US" dirty="0" smtClean="0"/>
              <a:t>3.</a:t>
            </a:r>
          </a:p>
          <a:p>
            <a:endParaRPr lang="en-US" dirty="0"/>
          </a:p>
          <a:p>
            <a:r>
              <a:rPr lang="en-US" dirty="0" smtClean="0"/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0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0" y="1219200"/>
            <a:ext cx="80597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Day 3:  The Deflationary Spiral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4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Cambria" panose="02040503050406030204" pitchFamily="18" charset="0"/>
              </a:rPr>
              <a:t>The Deflationary spiral.</a:t>
            </a:r>
          </a:p>
          <a:p>
            <a:pPr lvl="1"/>
            <a:r>
              <a:rPr lang="en-US" sz="4000" dirty="0" smtClean="0">
                <a:latin typeface="Cambria" panose="02040503050406030204" pitchFamily="18" charset="0"/>
              </a:rPr>
              <a:t>#1:  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contraction of $ supply; smaller cash flow for companies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</a:p>
          <a:p>
            <a:pPr lvl="1"/>
            <a:r>
              <a:rPr lang="en-US" sz="4000" dirty="0" smtClean="0">
                <a:latin typeface="Cambria" panose="02040503050406030204" pitchFamily="18" charset="0"/>
              </a:rPr>
              <a:t>This leads to #2</a:t>
            </a:r>
          </a:p>
          <a:p>
            <a:pPr lvl="1"/>
            <a:r>
              <a:rPr lang="en-US" sz="4000" dirty="0" smtClean="0">
                <a:latin typeface="Cambria" panose="02040503050406030204" pitchFamily="18" charset="0"/>
              </a:rPr>
              <a:t>#2 leads to #3</a:t>
            </a:r>
          </a:p>
          <a:p>
            <a:pPr lvl="1"/>
            <a:r>
              <a:rPr lang="en-US" sz="4000" dirty="0" smtClean="0">
                <a:latin typeface="Cambria" panose="02040503050406030204" pitchFamily="18" charset="0"/>
              </a:rPr>
              <a:t>#3 leads to #4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6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Unemployment also leads to #5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#5 leads to #6</a:t>
            </a: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And on and on and on does the deflationary spiral!</a:t>
            </a:r>
          </a:p>
          <a:p>
            <a:pPr lvl="1"/>
            <a:endParaRPr lang="en-US" dirty="0" smtClean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r>
              <a:rPr lang="en-US" sz="3200" b="1" dirty="0" smtClean="0">
                <a:latin typeface="Cambria" panose="02040503050406030204" pitchFamily="18" charset="0"/>
              </a:rPr>
              <a:t>How do you STOP the downward spiral?</a:t>
            </a:r>
          </a:p>
          <a:p>
            <a:pPr lvl="1"/>
            <a:r>
              <a:rPr lang="en-US" sz="3200" b="1" dirty="0" smtClean="0">
                <a:latin typeface="Cambria" panose="02040503050406030204" pitchFamily="18" charset="0"/>
              </a:rPr>
              <a:t>Is there a problem with this approach?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8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Funny Things Oligarchs Say: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“Liquidate </a:t>
            </a:r>
            <a:r>
              <a:rPr lang="en-US" dirty="0">
                <a:latin typeface="Cambria" panose="02040503050406030204" pitchFamily="18" charset="0"/>
              </a:rPr>
              <a:t>labor, liquidate stocks, </a:t>
            </a:r>
            <a:r>
              <a:rPr lang="en-US" i="1" dirty="0">
                <a:latin typeface="Cambria" panose="02040503050406030204" pitchFamily="18" charset="0"/>
              </a:rPr>
              <a:t>liquidate the farmers</a:t>
            </a:r>
            <a:r>
              <a:rPr lang="en-US" dirty="0">
                <a:latin typeface="Cambria" panose="02040503050406030204" pitchFamily="18" charset="0"/>
              </a:rPr>
              <a:t>…People will work harder, live a more moral life.” 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600" dirty="0" smtClean="0">
                <a:solidFill>
                  <a:srgbClr val="FF0000"/>
                </a:solidFill>
              </a:rPr>
              <a:t>--</a:t>
            </a:r>
            <a:r>
              <a:rPr lang="en-US" sz="2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Andrew Mellon, US Treasury Secretary (worth $300-400M)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7855"/>
            <a:ext cx="37528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4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No notes-just think…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What is the purpose of our government?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What can we do (or should we do) if our government fails in this task?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74" y="1600200"/>
            <a:ext cx="32200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67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914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Herbert Hoover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Lean </a:t>
            </a:r>
            <a:r>
              <a:rPr lang="en-US" dirty="0">
                <a:latin typeface="Cambria" panose="02040503050406030204" pitchFamily="18" charset="0"/>
              </a:rPr>
              <a:t>Years, 247-</a:t>
            </a:r>
            <a:r>
              <a:rPr lang="en-US" dirty="0" smtClean="0">
                <a:latin typeface="Cambria" panose="02040503050406030204" pitchFamily="18" charset="0"/>
              </a:rPr>
              <a:t>--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Cambria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 hero for feeding Europe during WWI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Won 1928 election v. Dem. (Catholic) Al Smith.  3d straight Repub. POTUS</a:t>
            </a:r>
          </a:p>
          <a:p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i="1" dirty="0" smtClean="0">
                <a:latin typeface="Cambria" panose="02040503050406030204" pitchFamily="18" charset="0"/>
              </a:rPr>
              <a:t>Laissez-faire</a:t>
            </a:r>
            <a:r>
              <a:rPr lang="en-US" dirty="0" smtClean="0">
                <a:latin typeface="Cambria" panose="02040503050406030204" pitchFamily="18" charset="0"/>
              </a:rPr>
              <a:t> BUT wanted </a:t>
            </a:r>
            <a:r>
              <a:rPr lang="en-US" b="1" dirty="0" smtClean="0">
                <a:latin typeface="Cambria" panose="02040503050406030204" pitchFamily="18" charset="0"/>
              </a:rPr>
              <a:t>protectionist tariffs </a:t>
            </a:r>
            <a:r>
              <a:rPr lang="en-US" dirty="0" smtClean="0">
                <a:latin typeface="Cambria" panose="02040503050406030204" pitchFamily="18" charset="0"/>
              </a:rPr>
              <a:t>for US industry.</a:t>
            </a:r>
          </a:p>
          <a:p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657600" cy="4373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5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Hoover as POTUS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14643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Hawley-Smoot Tariff, </a:t>
            </a:r>
            <a:r>
              <a:rPr lang="en-US" b="1" dirty="0" smtClean="0">
                <a:latin typeface="Cambria" panose="02040503050406030204" pitchFamily="18" charset="0"/>
              </a:rPr>
              <a:t>1930</a:t>
            </a:r>
            <a:r>
              <a:rPr lang="en-US" dirty="0" smtClean="0">
                <a:latin typeface="Cambria" panose="02040503050406030204" pitchFamily="18" charset="0"/>
              </a:rPr>
              <a:t>; tax on 20K imported goods, highest </a:t>
            </a:r>
            <a:r>
              <a:rPr lang="en-US" dirty="0">
                <a:latin typeface="Cambria" panose="02040503050406030204" pitchFamily="18" charset="0"/>
              </a:rPr>
              <a:t>in U.S. History.  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Results: Imports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from Europe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decrease from $1.3B to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just $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390M btw 1929-32; U.S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. exports to Europe decreased from $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2.3 in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1929 to $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784M in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1932. </a:t>
            </a:r>
          </a:p>
          <a:p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Overall</a:t>
            </a:r>
            <a:r>
              <a:rPr lang="en-US" b="1" dirty="0">
                <a:latin typeface="Cambria" panose="02040503050406030204" pitchFamily="18" charset="0"/>
              </a:rPr>
              <a:t>, world trade decreased </a:t>
            </a:r>
            <a:r>
              <a:rPr lang="en-US" b="1" dirty="0" smtClean="0">
                <a:latin typeface="Cambria" panose="02040503050406030204" pitchFamily="18" charset="0"/>
              </a:rPr>
              <a:t>by 66</a:t>
            </a:r>
            <a:r>
              <a:rPr lang="en-US" b="1" dirty="0">
                <a:latin typeface="Cambria" panose="02040503050406030204" pitchFamily="18" charset="0"/>
              </a:rPr>
              <a:t>% </a:t>
            </a:r>
            <a:r>
              <a:rPr lang="en-US" b="1" dirty="0" smtClean="0">
                <a:latin typeface="Cambria" panose="02040503050406030204" pitchFamily="18" charset="0"/>
              </a:rPr>
              <a:t>btw 1929-1934!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657600" cy="46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6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So…..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By 1928-29, what domestic sectors are failing?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What sectors are doing well?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What is status of international commerce post-Smoot-Hawley?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8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Timeline, fall of 1929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Sept. 3:  US stocks reach highest value ever.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Irving Fisher says stocks have reached “permanently high plateau”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Sept. 20:  London Stock Exchange crashes.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Thursday, October 24.  13M shares sold—minor panic (Black Thursday).  Bankers (Morgan, Chase) used own $ to buy shares—signaling confidence.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Newspapers over weekend explained all this…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Investors just </a:t>
            </a: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anicked more.  Big sell off on Monday, Oct. 28, 1929, then…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6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Black Tuesday</a:t>
            </a:r>
            <a:endParaRPr lang="en-US" sz="96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October 29, 1929.  16M shares sold in panic.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40% of US wealth destroyed.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By Nov. 13, 1929, $100B had disappeared from the US economy.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Margin loans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were called in.  Life-savings were wiped out, and </a:t>
            </a:r>
            <a:r>
              <a:rPr lang="en-US" dirty="0" smtClean="0">
                <a:latin typeface="Cambria" panose="02040503050406030204" pitchFamily="18" charset="0"/>
              </a:rPr>
              <a:t>ruined men jumped from NYC hotel windows.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Police were called to Wall St. to maintain order.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Individuals lost $, businesses lost $, </a:t>
            </a:r>
            <a:r>
              <a:rPr lang="en-US" b="1" dirty="0" smtClean="0">
                <a:latin typeface="Cambria" panose="02040503050406030204" pitchFamily="18" charset="0"/>
              </a:rPr>
              <a:t>BANKS lost $!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8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Take out your Stock Sheet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Step 1:  Calculate your wealth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Step 2:  Reduce that by 40%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Step 3:  Where do you keep your remaining money?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Is there a problem with Step 3?</a:t>
            </a:r>
          </a:p>
          <a:p>
            <a:pPr lvl="2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Tomorrow you will be an economist and examine the cause(s) of the Great Depression.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Day 2:  Why was this downturn the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 Great Depression?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1200"/>
            <a:ext cx="5715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9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829</Words>
  <Application>Microsoft Macintosh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Hoover &amp; Catastrophe</vt:lpstr>
      <vt:lpstr>No notes-just think…</vt:lpstr>
      <vt:lpstr>Hoover &amp; Catastrophe</vt:lpstr>
      <vt:lpstr>Hoover &amp; Catastrophe</vt:lpstr>
      <vt:lpstr>So…..</vt:lpstr>
      <vt:lpstr>Hoover &amp; Catastrophe</vt:lpstr>
      <vt:lpstr>Black Tuesday</vt:lpstr>
      <vt:lpstr>Hoover &amp; Catastrophe</vt:lpstr>
      <vt:lpstr>Day 2:  Why was this downturn the  Great Depression?</vt:lpstr>
      <vt:lpstr>Hoover &amp; Catastrophe</vt:lpstr>
      <vt:lpstr>Catastrophe</vt:lpstr>
      <vt:lpstr>Catastrophe</vt:lpstr>
      <vt:lpstr>Catastrophe</vt:lpstr>
      <vt:lpstr>Catastrophe</vt:lpstr>
      <vt:lpstr>Catastrophe!</vt:lpstr>
      <vt:lpstr>Day 3:  The Deflationary Spiral</vt:lpstr>
      <vt:lpstr>Catastrophe!</vt:lpstr>
      <vt:lpstr>Catastrophe!</vt:lpstr>
      <vt:lpstr>Funny Things Oligarchs Say: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Hoover &amp; Catastrophe</dc:title>
  <dc:creator>Gorhams</dc:creator>
  <cp:lastModifiedBy>Christopher Gorham</cp:lastModifiedBy>
  <cp:revision>24</cp:revision>
  <dcterms:created xsi:type="dcterms:W3CDTF">2006-08-16T00:00:00Z</dcterms:created>
  <dcterms:modified xsi:type="dcterms:W3CDTF">2018-12-10T13:56:05Z</dcterms:modified>
</cp:coreProperties>
</file>