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64" r:id="rId5"/>
    <p:sldId id="265" r:id="rId6"/>
    <p:sldId id="266" r:id="rId7"/>
    <p:sldId id="262" r:id="rId8"/>
    <p:sldId id="259" r:id="rId9"/>
    <p:sldId id="260" r:id="rId10"/>
    <p:sldId id="261" r:id="rId11"/>
    <p:sldId id="263" r:id="rId12"/>
    <p:sldId id="258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093-ED22-C241-AB92-0CCDF90DD74E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EB5-F238-0443-AB52-17AE9AF78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7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093-ED22-C241-AB92-0CCDF90DD74E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EB5-F238-0443-AB52-17AE9AF78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7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093-ED22-C241-AB92-0CCDF90DD74E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EB5-F238-0443-AB52-17AE9AF78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3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093-ED22-C241-AB92-0CCDF90DD74E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EB5-F238-0443-AB52-17AE9AF78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6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093-ED22-C241-AB92-0CCDF90DD74E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EB5-F238-0443-AB52-17AE9AF78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093-ED22-C241-AB92-0CCDF90DD74E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EB5-F238-0443-AB52-17AE9AF78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5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093-ED22-C241-AB92-0CCDF90DD74E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EB5-F238-0443-AB52-17AE9AF78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5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093-ED22-C241-AB92-0CCDF90DD74E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EB5-F238-0443-AB52-17AE9AF78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1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093-ED22-C241-AB92-0CCDF90DD74E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EB5-F238-0443-AB52-17AE9AF78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093-ED22-C241-AB92-0CCDF90DD74E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EB5-F238-0443-AB52-17AE9AF78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7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8093-ED22-C241-AB92-0CCDF90DD74E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EB5-F238-0443-AB52-17AE9AF78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D8093-ED22-C241-AB92-0CCDF90DD74E}" type="datetimeFigureOut">
              <a:rPr lang="en-US" smtClean="0"/>
              <a:t>5/8/19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0EB5-F238-0443-AB52-17AE9AF78E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7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LBJ’s Great Society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No notes yet. We’ll use chart.</a:t>
            </a:r>
            <a:endParaRPr lang="en-US" dirty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Upon the death of JFK, Lyndon Baines Johnson, former teacher, New Dealer, Congressman from Texas, then Senate Majority Leader, is sworn in as the 36</a:t>
            </a:r>
            <a:r>
              <a:rPr lang="en-US" baseline="30000" dirty="0" smtClean="0">
                <a:latin typeface="Cambria"/>
                <a:cs typeface="Cambria"/>
              </a:rPr>
              <a:t>th</a:t>
            </a:r>
            <a:r>
              <a:rPr lang="en-US" dirty="0" smtClean="0">
                <a:latin typeface="Cambria"/>
                <a:cs typeface="Cambria"/>
              </a:rPr>
              <a:t> POTUS. 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8" name="Content Placeholder 7" descr="37_Lyndon_Johnson_3x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58" r="-9358"/>
          <a:stretch>
            <a:fillRect/>
          </a:stretch>
        </p:blipFill>
        <p:spPr>
          <a:xfrm>
            <a:off x="4362823" y="1280386"/>
            <a:ext cx="4590371" cy="5144320"/>
          </a:xfrm>
        </p:spPr>
      </p:pic>
    </p:spTree>
    <p:extLst>
      <p:ext uri="{BB962C8B-B14F-4D97-AF65-F5344CB8AC3E}">
        <p14:creationId xmlns:p14="http://schemas.microsoft.com/office/powerpoint/2010/main" val="57805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Healthcare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latin typeface="Cambria"/>
                <a:cs typeface="Cambria"/>
              </a:rPr>
              <a:t>Memory aid:</a:t>
            </a:r>
          </a:p>
          <a:p>
            <a:pPr marL="0" indent="0">
              <a:buNone/>
            </a:pPr>
            <a:r>
              <a:rPr lang="en-US" i="1" dirty="0" smtClean="0">
                <a:latin typeface="Cambria"/>
                <a:cs typeface="Cambria"/>
              </a:rPr>
              <a:t>You care for your elders…</a:t>
            </a:r>
            <a:r>
              <a:rPr lang="en-US" i="1" dirty="0" err="1" smtClean="0">
                <a:latin typeface="Cambria"/>
                <a:cs typeface="Cambria"/>
              </a:rPr>
              <a:t>medicare</a:t>
            </a:r>
            <a:r>
              <a:rPr lang="en-US" i="1" dirty="0" smtClean="0">
                <a:latin typeface="Cambria"/>
                <a:cs typeface="Cambria"/>
              </a:rPr>
              <a:t>.</a:t>
            </a:r>
            <a:endParaRPr lang="en-US" i="1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638"/>
            <a:ext cx="4038600" cy="5851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mbria"/>
                <a:cs typeface="Cambria"/>
              </a:rPr>
              <a:t>Enhanced Social Security in 2 ways:</a:t>
            </a:r>
          </a:p>
          <a:p>
            <a:pPr marL="0" indent="0">
              <a:buNone/>
            </a:pPr>
            <a:endParaRPr lang="en-US" b="1" dirty="0" smtClean="0">
              <a:latin typeface="Cambria"/>
              <a:cs typeface="Cambria"/>
            </a:endParaRPr>
          </a:p>
          <a:p>
            <a:r>
              <a:rPr lang="en-US" b="1" dirty="0" smtClean="0">
                <a:latin typeface="Cambria"/>
                <a:cs typeface="Cambria"/>
              </a:rPr>
              <a:t>Medicare</a:t>
            </a:r>
            <a:r>
              <a:rPr lang="en-US" dirty="0" smtClean="0">
                <a:latin typeface="Cambria"/>
                <a:cs typeface="Cambria"/>
              </a:rPr>
              <a:t> provided hospital insurance &amp; low-cost care to the elderly (65+)</a:t>
            </a:r>
          </a:p>
          <a:p>
            <a:pPr marL="0" indent="0">
              <a:buNone/>
            </a:pPr>
            <a:endParaRPr lang="en-US" dirty="0">
              <a:latin typeface="Cambria"/>
              <a:cs typeface="Cambria"/>
            </a:endParaRPr>
          </a:p>
          <a:p>
            <a:r>
              <a:rPr lang="en-US" b="1" dirty="0" smtClean="0">
                <a:latin typeface="Cambria"/>
                <a:cs typeface="Cambria"/>
              </a:rPr>
              <a:t>Medicaid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>
                <a:latin typeface="Cambria"/>
                <a:cs typeface="Cambria"/>
              </a:rPr>
              <a:t>provided </a:t>
            </a:r>
            <a:r>
              <a:rPr lang="en-US" dirty="0" smtClean="0">
                <a:latin typeface="Cambria"/>
                <a:cs typeface="Cambria"/>
              </a:rPr>
              <a:t>health benefits </a:t>
            </a:r>
            <a:r>
              <a:rPr lang="en-US" dirty="0">
                <a:latin typeface="Cambria"/>
                <a:cs typeface="Cambria"/>
              </a:rPr>
              <a:t>to the poor</a:t>
            </a:r>
          </a:p>
        </p:txBody>
      </p:sp>
    </p:spTree>
    <p:extLst>
      <p:ext uri="{BB962C8B-B14F-4D97-AF65-F5344CB8AC3E}">
        <p14:creationId xmlns:p14="http://schemas.microsoft.com/office/powerpoint/2010/main" val="3127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Immigration Reform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mbria"/>
                <a:cs typeface="Cambria"/>
              </a:rPr>
              <a:t>The </a:t>
            </a:r>
            <a:r>
              <a:rPr lang="en-US" b="1" dirty="0">
                <a:latin typeface="Cambria"/>
                <a:cs typeface="Cambria"/>
              </a:rPr>
              <a:t>Natural Origins Acts of </a:t>
            </a:r>
            <a:r>
              <a:rPr lang="en-US" b="1" dirty="0" smtClean="0">
                <a:latin typeface="Cambria"/>
                <a:cs typeface="Cambria"/>
              </a:rPr>
              <a:t>the 1920s </a:t>
            </a:r>
            <a:r>
              <a:rPr lang="en-US" dirty="0">
                <a:latin typeface="Cambria"/>
                <a:cs typeface="Cambria"/>
              </a:rPr>
              <a:t>strongly </a:t>
            </a:r>
            <a:r>
              <a:rPr lang="en-US" dirty="0" smtClean="0">
                <a:latin typeface="Cambria"/>
                <a:cs typeface="Cambria"/>
              </a:rPr>
              <a:t>discriminated v. </a:t>
            </a:r>
            <a:r>
              <a:rPr lang="en-US" dirty="0" err="1" smtClean="0">
                <a:latin typeface="Cambria"/>
                <a:cs typeface="Cambria"/>
              </a:rPr>
              <a:t>ppl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outside </a:t>
            </a:r>
            <a:r>
              <a:rPr lang="en-US" dirty="0">
                <a:latin typeface="Cambria"/>
                <a:cs typeface="Cambria"/>
              </a:rPr>
              <a:t>of </a:t>
            </a:r>
            <a:r>
              <a:rPr lang="en-US" dirty="0" smtClean="0">
                <a:latin typeface="Cambria"/>
                <a:cs typeface="Cambria"/>
              </a:rPr>
              <a:t>W. Europe</a:t>
            </a:r>
            <a:endParaRPr lang="en-US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>
              <a:latin typeface="Cambria"/>
              <a:cs typeface="Cambria"/>
            </a:endParaRPr>
          </a:p>
          <a:p>
            <a:r>
              <a:rPr lang="en-US" b="1" dirty="0" smtClean="0">
                <a:latin typeface="Cambria"/>
                <a:cs typeface="Cambria"/>
              </a:rPr>
              <a:t>Immigration </a:t>
            </a:r>
            <a:r>
              <a:rPr lang="en-US" b="1" dirty="0">
                <a:latin typeface="Cambria"/>
                <a:cs typeface="Cambria"/>
              </a:rPr>
              <a:t>Act of </a:t>
            </a:r>
            <a:r>
              <a:rPr lang="en-US" b="1" dirty="0" smtClean="0">
                <a:latin typeface="Cambria"/>
                <a:cs typeface="Cambria"/>
              </a:rPr>
              <a:t>1965 </a:t>
            </a:r>
            <a:r>
              <a:rPr lang="en-US" dirty="0" smtClean="0">
                <a:latin typeface="Cambria"/>
                <a:cs typeface="Cambria"/>
              </a:rPr>
              <a:t>opened </a:t>
            </a:r>
            <a:r>
              <a:rPr lang="en-US" dirty="0">
                <a:latin typeface="Cambria"/>
                <a:cs typeface="Cambria"/>
              </a:rPr>
              <a:t>the door </a:t>
            </a:r>
            <a:r>
              <a:rPr lang="en-US" dirty="0" smtClean="0">
                <a:latin typeface="Cambria"/>
                <a:cs typeface="Cambria"/>
              </a:rPr>
              <a:t>for non</a:t>
            </a:r>
            <a:r>
              <a:rPr lang="en-US" dirty="0">
                <a:latin typeface="Cambria"/>
                <a:cs typeface="Cambria"/>
              </a:rPr>
              <a:t>-European immigrants </a:t>
            </a:r>
            <a:r>
              <a:rPr lang="en-US" dirty="0" smtClean="0">
                <a:latin typeface="Cambria"/>
                <a:cs typeface="Cambria"/>
              </a:rPr>
              <a:t>to settle </a:t>
            </a:r>
            <a:r>
              <a:rPr lang="en-US" dirty="0">
                <a:latin typeface="Cambria"/>
                <a:cs typeface="Cambria"/>
              </a:rPr>
              <a:t>in the U.S.</a:t>
            </a:r>
          </a:p>
        </p:txBody>
      </p:sp>
      <p:pic>
        <p:nvPicPr>
          <p:cNvPr id="7" name="Content Placeholder 6" descr="120620_asian_immigration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2" r="229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440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Poverty</a:t>
            </a:r>
            <a:endParaRPr lang="en-US" i="1" dirty="0">
              <a:latin typeface="Cambria"/>
              <a:cs typeface="Cambria"/>
            </a:endParaRPr>
          </a:p>
        </p:txBody>
      </p:sp>
      <p:pic>
        <p:nvPicPr>
          <p:cNvPr id="5" name="Content Placeholder 4" descr="516b9022-a7bc-4667-b708-61f6cdbab12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900" b="-34900"/>
          <a:stretch>
            <a:fillRect/>
          </a:stretch>
        </p:blipFill>
        <p:spPr>
          <a:xfrm>
            <a:off x="103236" y="1051403"/>
            <a:ext cx="4392564" cy="49226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638"/>
            <a:ext cx="4038600" cy="585152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Economic Opportunity Act, 1964</a:t>
            </a:r>
            <a:endParaRPr lang="en-US" sz="2400" b="1" dirty="0">
              <a:latin typeface="Cambria"/>
              <a:cs typeface="Cambria"/>
            </a:endParaRPr>
          </a:p>
          <a:p>
            <a:pPr lvl="1"/>
            <a:r>
              <a:rPr lang="en-US" dirty="0" smtClean="0">
                <a:latin typeface="Cambria"/>
                <a:cs typeface="Cambria"/>
              </a:rPr>
              <a:t>$1B in aid to inner cities.</a:t>
            </a:r>
          </a:p>
          <a:p>
            <a:pPr marL="457200" lvl="1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sz="2400" b="1" dirty="0" smtClean="0">
                <a:latin typeface="Cambria"/>
                <a:cs typeface="Cambria"/>
              </a:rPr>
              <a:t>The </a:t>
            </a:r>
            <a:r>
              <a:rPr lang="en-US" sz="2400" b="1" dirty="0">
                <a:latin typeface="Cambria"/>
                <a:cs typeface="Cambria"/>
              </a:rPr>
              <a:t>Job </a:t>
            </a:r>
            <a:r>
              <a:rPr lang="en-US" sz="2400" b="1" dirty="0" smtClean="0">
                <a:latin typeface="Cambria"/>
                <a:cs typeface="Cambria"/>
              </a:rPr>
              <a:t>Corps; VISTA </a:t>
            </a:r>
            <a:r>
              <a:rPr lang="en-US" sz="2400" dirty="0">
                <a:latin typeface="Cambria"/>
                <a:cs typeface="Cambria"/>
              </a:rPr>
              <a:t>(Volunteers in </a:t>
            </a:r>
            <a:r>
              <a:rPr lang="en-US" sz="2400" dirty="0" smtClean="0">
                <a:latin typeface="Cambria"/>
                <a:cs typeface="Cambria"/>
              </a:rPr>
              <a:t>service to USA).</a:t>
            </a:r>
          </a:p>
          <a:p>
            <a:endParaRPr lang="en-US" sz="2400" dirty="0" smtClean="0">
              <a:latin typeface="Cambria"/>
              <a:cs typeface="Cambria"/>
            </a:endParaRPr>
          </a:p>
          <a:p>
            <a:r>
              <a:rPr lang="en-US" sz="2400" b="1" dirty="0" smtClean="0">
                <a:latin typeface="Cambria"/>
                <a:cs typeface="Cambria"/>
              </a:rPr>
              <a:t>Lowered Poverty Rate.</a:t>
            </a:r>
          </a:p>
          <a:p>
            <a:pPr marL="0" indent="0">
              <a:buNone/>
            </a:pPr>
            <a:r>
              <a:rPr lang="en-US" sz="2400" dirty="0" smtClean="0">
                <a:latin typeface="Cambria"/>
                <a:cs typeface="Cambria"/>
              </a:rPr>
              <a:t>Poverty rate 1960 = 22.2%</a:t>
            </a:r>
          </a:p>
          <a:p>
            <a:pPr marL="0" indent="0">
              <a:buNone/>
            </a:pP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“		“	     1970 = 12.6%</a:t>
            </a:r>
          </a:p>
          <a:p>
            <a:pPr marL="0" indent="0">
              <a:buNone/>
            </a:pPr>
            <a:r>
              <a:rPr lang="en-US" sz="2400" dirty="0" smtClean="0">
                <a:latin typeface="Cambria"/>
                <a:cs typeface="Cambria"/>
              </a:rPr>
              <a:t>“		“	     2015 = 13.5%</a:t>
            </a:r>
          </a:p>
          <a:p>
            <a:pPr marL="0" indent="0">
              <a:buNone/>
            </a:pPr>
            <a:r>
              <a:rPr lang="en-US" sz="2400" dirty="0" smtClean="0">
                <a:latin typeface="Cambria"/>
                <a:cs typeface="Cambria"/>
              </a:rPr>
              <a:t>(gains were all in ‘60s)</a:t>
            </a:r>
          </a:p>
          <a:p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9521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7-08-28 at 1.56.19 P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96" r="-25596"/>
          <a:stretch>
            <a:fillRect/>
          </a:stretch>
        </p:blipFill>
        <p:spPr>
          <a:xfrm>
            <a:off x="-652826" y="557900"/>
            <a:ext cx="10124825" cy="5568264"/>
          </a:xfrm>
        </p:spPr>
      </p:pic>
    </p:spTree>
    <p:extLst>
      <p:ext uri="{BB962C8B-B14F-4D97-AF65-F5344CB8AC3E}">
        <p14:creationId xmlns:p14="http://schemas.microsoft.com/office/powerpoint/2010/main" val="334839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LBJ crushes Goldwater, 1964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7" name="Content Placeholder 6" descr="1964 Elec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27" r="-179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357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Civil Rights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5" name="Content Placeholder 4" descr="Civil31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4" r="15284"/>
          <a:stretch>
            <a:fillRect/>
          </a:stretch>
        </p:blipFill>
        <p:spPr>
          <a:xfrm>
            <a:off x="609600" y="1600200"/>
            <a:ext cx="40386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5900" b="1" dirty="0" smtClean="0">
                <a:latin typeface="Cambria"/>
                <a:cs typeface="Cambria"/>
              </a:rPr>
              <a:t>Civil Rights Act of 1964</a:t>
            </a:r>
            <a:r>
              <a:rPr lang="en-US" sz="5900" dirty="0" smtClean="0">
                <a:latin typeface="Cambria"/>
                <a:cs typeface="Cambria"/>
              </a:rPr>
              <a:t>. </a:t>
            </a:r>
            <a:r>
              <a:rPr lang="en-US" sz="6000" dirty="0" smtClean="0">
                <a:latin typeface="Cambria"/>
                <a:cs typeface="Cambria"/>
              </a:rPr>
              <a:t>Took 100 years!</a:t>
            </a:r>
          </a:p>
          <a:p>
            <a:pPr marL="0" indent="0">
              <a:buNone/>
            </a:pPr>
            <a:endParaRPr lang="en-US" sz="6000" dirty="0" smtClean="0">
              <a:latin typeface="Cambria"/>
              <a:cs typeface="Cambria"/>
            </a:endParaRPr>
          </a:p>
          <a:p>
            <a:pPr lvl="1"/>
            <a:r>
              <a:rPr lang="en-US" sz="6000" dirty="0" smtClean="0">
                <a:latin typeface="Cambria"/>
                <a:cs typeface="Cambria"/>
              </a:rPr>
              <a:t>prohibited </a:t>
            </a:r>
            <a:r>
              <a:rPr lang="en-US" sz="6000" dirty="0">
                <a:latin typeface="Cambria"/>
                <a:cs typeface="Cambria"/>
              </a:rPr>
              <a:t>discrimination based on race, </a:t>
            </a:r>
            <a:r>
              <a:rPr lang="en-US" sz="6000" dirty="0" smtClean="0">
                <a:latin typeface="Cambria"/>
                <a:cs typeface="Cambria"/>
              </a:rPr>
              <a:t>color, religion </a:t>
            </a:r>
            <a:r>
              <a:rPr lang="en-US" sz="6000" dirty="0">
                <a:latin typeface="Cambria"/>
                <a:cs typeface="Cambria"/>
              </a:rPr>
              <a:t>or </a:t>
            </a:r>
            <a:r>
              <a:rPr lang="en-US" sz="6000" dirty="0" err="1" smtClean="0">
                <a:latin typeface="Cambria"/>
                <a:cs typeface="Cambria"/>
              </a:rPr>
              <a:t>nat’l</a:t>
            </a:r>
            <a:r>
              <a:rPr lang="en-US" sz="6000" dirty="0" smtClean="0">
                <a:latin typeface="Cambria"/>
                <a:cs typeface="Cambria"/>
              </a:rPr>
              <a:t> origin</a:t>
            </a:r>
            <a:r>
              <a:rPr lang="en-US" sz="6000" dirty="0">
                <a:latin typeface="Cambria"/>
                <a:cs typeface="Cambria"/>
              </a:rPr>
              <a:t> </a:t>
            </a:r>
            <a:r>
              <a:rPr lang="en-US" sz="6000" dirty="0" smtClean="0">
                <a:latin typeface="Cambria"/>
                <a:cs typeface="Cambria"/>
              </a:rPr>
              <a:t>. . .</a:t>
            </a:r>
          </a:p>
          <a:p>
            <a:pPr marL="457200" lvl="1" indent="0">
              <a:buNone/>
            </a:pPr>
            <a:endParaRPr lang="en-US" sz="6000" dirty="0">
              <a:latin typeface="Cambria"/>
              <a:cs typeface="Cambria"/>
            </a:endParaRPr>
          </a:p>
          <a:p>
            <a:pPr lvl="1"/>
            <a:r>
              <a:rPr lang="en-US" sz="6000" dirty="0" smtClean="0">
                <a:latin typeface="Cambria"/>
                <a:cs typeface="Cambria"/>
              </a:rPr>
              <a:t>Granted fed’l gov’t new </a:t>
            </a:r>
            <a:r>
              <a:rPr lang="en-US" sz="6000" dirty="0">
                <a:latin typeface="Cambria"/>
                <a:cs typeface="Cambria"/>
              </a:rPr>
              <a:t>powers to enforce the </a:t>
            </a:r>
            <a:r>
              <a:rPr lang="en-US" sz="6000" dirty="0" smtClean="0">
                <a:latin typeface="Cambria"/>
                <a:cs typeface="Cambria"/>
              </a:rPr>
              <a:t>law!</a:t>
            </a:r>
            <a:r>
              <a:rPr lang="en-US" sz="600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6000" dirty="0">
                <a:solidFill>
                  <a:srgbClr val="FFFFFF"/>
                </a:solidFill>
                <a:latin typeface="Cambria"/>
                <a:cs typeface="Cambria"/>
              </a:rPr>
              <a:t>Act prohibited discrimination </a:t>
            </a:r>
            <a:r>
              <a:rPr lang="en-US" sz="5900" dirty="0">
                <a:solidFill>
                  <a:srgbClr val="FFFFFF"/>
                </a:solidFill>
                <a:latin typeface="Cambria"/>
                <a:cs typeface="Cambria"/>
              </a:rPr>
              <a:t>based </a:t>
            </a:r>
            <a:r>
              <a:rPr lang="en-US" sz="5900" dirty="0">
                <a:solidFill>
                  <a:srgbClr val="FFFFFF"/>
                </a:solidFill>
                <a:latin typeface=""/>
              </a:rPr>
              <a:t>on race, color,</a:t>
            </a:r>
          </a:p>
          <a:p>
            <a:r>
              <a:rPr lang="en-US" dirty="0">
                <a:solidFill>
                  <a:srgbClr val="FFFFFF"/>
                </a:solidFill>
                <a:latin typeface=""/>
              </a:rPr>
              <a:t>religion or national origin, and granted the federal</a:t>
            </a:r>
          </a:p>
          <a:p>
            <a:r>
              <a:rPr lang="en-US" dirty="0">
                <a:solidFill>
                  <a:srgbClr val="FFFFFF"/>
                </a:solidFill>
                <a:latin typeface=""/>
              </a:rPr>
              <a:t>government new powers to enforce the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3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CR Cont’d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5" name="Content Placeholder 4" descr="lon21718_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r="2027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Voting Rights Act, 1965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to </a:t>
            </a:r>
            <a:r>
              <a:rPr lang="en-US" dirty="0">
                <a:latin typeface="Cambria"/>
                <a:cs typeface="Cambria"/>
              </a:rPr>
              <a:t>insure voting </a:t>
            </a:r>
            <a:r>
              <a:rPr lang="en-US" dirty="0" smtClean="0">
                <a:latin typeface="Cambria"/>
                <a:cs typeface="Cambria"/>
              </a:rPr>
              <a:t>rights for </a:t>
            </a:r>
            <a:r>
              <a:rPr lang="en-US" dirty="0">
                <a:latin typeface="Cambria"/>
                <a:cs typeface="Cambria"/>
              </a:rPr>
              <a:t>all </a:t>
            </a:r>
            <a:r>
              <a:rPr lang="en-US" dirty="0" smtClean="0">
                <a:latin typeface="Cambria"/>
                <a:cs typeface="Cambria"/>
              </a:rPr>
              <a:t>Americans</a:t>
            </a:r>
          </a:p>
          <a:p>
            <a:pPr marL="457200" lvl="1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pPr lvl="1"/>
            <a:r>
              <a:rPr lang="en-US" dirty="0" smtClean="0">
                <a:latin typeface="Cambria"/>
                <a:cs typeface="Cambria"/>
              </a:rPr>
              <a:t>The </a:t>
            </a:r>
            <a:r>
              <a:rPr lang="en-US" dirty="0">
                <a:latin typeface="Cambria"/>
                <a:cs typeface="Cambria"/>
              </a:rPr>
              <a:t>act prohibited </a:t>
            </a:r>
            <a:r>
              <a:rPr lang="en-US" dirty="0" smtClean="0">
                <a:latin typeface="Cambria"/>
                <a:cs typeface="Cambria"/>
              </a:rPr>
              <a:t>literacy tests </a:t>
            </a:r>
            <a:r>
              <a:rPr lang="en-US" dirty="0">
                <a:latin typeface="Cambria"/>
                <a:cs typeface="Cambria"/>
              </a:rPr>
              <a:t>or </a:t>
            </a:r>
            <a:r>
              <a:rPr lang="en-US" dirty="0" smtClean="0">
                <a:latin typeface="Cambria"/>
                <a:cs typeface="Cambria"/>
              </a:rPr>
              <a:t>other discriminatory practices for </a:t>
            </a:r>
            <a:r>
              <a:rPr lang="en-US" dirty="0">
                <a:latin typeface="Cambria"/>
                <a:cs typeface="Cambria"/>
              </a:rPr>
              <a:t>voting</a:t>
            </a:r>
          </a:p>
        </p:txBody>
      </p:sp>
    </p:spTree>
    <p:extLst>
      <p:ext uri="{BB962C8B-B14F-4D97-AF65-F5344CB8AC3E}">
        <p14:creationId xmlns:p14="http://schemas.microsoft.com/office/powerpoint/2010/main" val="76459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Cambria"/>
                <a:cs typeface="Cambria"/>
              </a:rPr>
              <a:t>Education</a:t>
            </a:r>
            <a:endParaRPr lang="en-US" dirty="0">
              <a:solidFill>
                <a:srgbClr val="3366FF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latin typeface="Cambria"/>
                <a:cs typeface="Cambria"/>
              </a:rPr>
              <a:t>Education is “</a:t>
            </a:r>
            <a:r>
              <a:rPr lang="en-US" i="1" dirty="0">
                <a:latin typeface="Cambria"/>
                <a:cs typeface="Cambria"/>
              </a:rPr>
              <a:t>the key to unlock the door to the Great </a:t>
            </a:r>
            <a:r>
              <a:rPr lang="en-US" i="1" dirty="0" smtClean="0">
                <a:latin typeface="Cambria"/>
                <a:cs typeface="Cambria"/>
              </a:rPr>
              <a:t>Society.” ~ LBJ</a:t>
            </a:r>
            <a:endParaRPr lang="en-US" i="1" dirty="0">
              <a:latin typeface="Cambria"/>
              <a:cs typeface="Cambria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0"/>
            <a:ext cx="4038600" cy="56181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latin typeface="Cambria"/>
              <a:cs typeface="Cambria"/>
            </a:endParaRPr>
          </a:p>
          <a:p>
            <a:r>
              <a:rPr lang="en-US" sz="2400" dirty="0" smtClean="0">
                <a:solidFill>
                  <a:srgbClr val="3366FF"/>
                </a:solidFill>
                <a:latin typeface="Cambria"/>
                <a:cs typeface="Cambria"/>
              </a:rPr>
              <a:t>The </a:t>
            </a:r>
            <a:r>
              <a:rPr lang="en-US" sz="2400" b="1" dirty="0">
                <a:solidFill>
                  <a:srgbClr val="3366FF"/>
                </a:solidFill>
                <a:latin typeface="Cambria"/>
                <a:cs typeface="Cambria"/>
              </a:rPr>
              <a:t>Elementary and </a:t>
            </a:r>
            <a:r>
              <a:rPr lang="en-US" sz="2400" b="1" dirty="0" smtClean="0">
                <a:solidFill>
                  <a:srgbClr val="3366FF"/>
                </a:solidFill>
                <a:latin typeface="Cambria"/>
                <a:cs typeface="Cambria"/>
              </a:rPr>
              <a:t>Secondary Ed. </a:t>
            </a:r>
            <a:r>
              <a:rPr lang="en-US" sz="2400" b="1" dirty="0">
                <a:solidFill>
                  <a:srgbClr val="3366FF"/>
                </a:solidFill>
                <a:latin typeface="Cambria"/>
                <a:cs typeface="Cambria"/>
              </a:rPr>
              <a:t>Act </a:t>
            </a:r>
            <a:r>
              <a:rPr lang="en-US" sz="2400" dirty="0">
                <a:solidFill>
                  <a:srgbClr val="3366FF"/>
                </a:solidFill>
                <a:latin typeface="Cambria"/>
                <a:cs typeface="Cambria"/>
              </a:rPr>
              <a:t>-</a:t>
            </a:r>
            <a:r>
              <a:rPr lang="en-US" sz="2400" dirty="0" smtClean="0">
                <a:solidFill>
                  <a:srgbClr val="3366FF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rgbClr val="3366FF"/>
                </a:solidFill>
                <a:latin typeface="Cambria"/>
                <a:cs typeface="Cambria"/>
              </a:rPr>
              <a:t>$</a:t>
            </a:r>
            <a:r>
              <a:rPr lang="en-US" sz="2400" dirty="0" smtClean="0">
                <a:solidFill>
                  <a:srgbClr val="3366FF"/>
                </a:solidFill>
                <a:latin typeface="Cambria"/>
                <a:cs typeface="Cambria"/>
              </a:rPr>
              <a:t>1B</a:t>
            </a:r>
            <a:r>
              <a:rPr lang="en-US" sz="2400" dirty="0">
                <a:solidFill>
                  <a:srgbClr val="3366FF"/>
                </a:solidFill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latin typeface="Cambria"/>
                <a:cs typeface="Cambria"/>
              </a:rPr>
              <a:t>to </a:t>
            </a:r>
            <a:r>
              <a:rPr lang="en-US" sz="2400" dirty="0">
                <a:solidFill>
                  <a:srgbClr val="3366FF"/>
                </a:solidFill>
                <a:latin typeface="Cambria"/>
                <a:cs typeface="Cambria"/>
              </a:rPr>
              <a:t>help public schools </a:t>
            </a:r>
            <a:r>
              <a:rPr lang="en-US" sz="2400" dirty="0" smtClean="0">
                <a:solidFill>
                  <a:srgbClr val="3366FF"/>
                </a:solidFill>
                <a:latin typeface="Cambria"/>
                <a:cs typeface="Cambria"/>
              </a:rPr>
              <a:t>to buy textbooks &amp; stock libraries</a:t>
            </a:r>
          </a:p>
          <a:p>
            <a:pPr marL="0" indent="0">
              <a:buNone/>
            </a:pPr>
            <a:endParaRPr lang="en-US" sz="2400" dirty="0">
              <a:solidFill>
                <a:srgbClr val="3366FF"/>
              </a:solidFill>
              <a:latin typeface="Cambria"/>
              <a:cs typeface="Cambria"/>
            </a:endParaRPr>
          </a:p>
          <a:p>
            <a:r>
              <a:rPr lang="en-US" sz="2400" b="1" dirty="0" smtClean="0">
                <a:solidFill>
                  <a:srgbClr val="3366FF"/>
                </a:solidFill>
                <a:latin typeface="Cambria"/>
                <a:cs typeface="Cambria"/>
              </a:rPr>
              <a:t>Project Head </a:t>
            </a:r>
            <a:r>
              <a:rPr lang="en-US" sz="2400" b="1" dirty="0">
                <a:solidFill>
                  <a:srgbClr val="3366FF"/>
                </a:solidFill>
                <a:latin typeface="Cambria"/>
                <a:cs typeface="Cambria"/>
              </a:rPr>
              <a:t>Start </a:t>
            </a:r>
            <a:r>
              <a:rPr lang="en-US" sz="2400" dirty="0">
                <a:solidFill>
                  <a:srgbClr val="3366FF"/>
                </a:solidFill>
                <a:latin typeface="Cambria"/>
                <a:cs typeface="Cambria"/>
              </a:rPr>
              <a:t>for underprivileged preschoolers</a:t>
            </a:r>
          </a:p>
          <a:p>
            <a:endParaRPr lang="en-US"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2352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Cambria"/>
                <a:cs typeface="Cambria"/>
              </a:rPr>
              <a:t>LBJ, Teacher, 1928</a:t>
            </a:r>
            <a:endParaRPr lang="en-US" dirty="0">
              <a:solidFill>
                <a:srgbClr val="3366FF"/>
              </a:solidFill>
              <a:latin typeface="Cambria"/>
              <a:cs typeface="Cambria"/>
            </a:endParaRPr>
          </a:p>
        </p:txBody>
      </p:sp>
      <p:pic>
        <p:nvPicPr>
          <p:cNvPr id="2" name="Content Placeholder 1" descr="28-13-8_med_custom-2cd6b7ebd8ae04262c38621013b7831c90986333-s900-c8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01" r="-9701"/>
          <a:stretch>
            <a:fillRect/>
          </a:stretch>
        </p:blipFill>
        <p:spPr>
          <a:xfrm>
            <a:off x="0" y="1417638"/>
            <a:ext cx="9350038" cy="5142161"/>
          </a:xfrm>
        </p:spPr>
      </p:pic>
    </p:spTree>
    <p:extLst>
      <p:ext uri="{BB962C8B-B14F-4D97-AF65-F5344CB8AC3E}">
        <p14:creationId xmlns:p14="http://schemas.microsoft.com/office/powerpoint/2010/main" val="389469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ambria"/>
                <a:cs typeface="Cambria"/>
              </a:rPr>
              <a:t>Environmental Protection</a:t>
            </a:r>
            <a:endParaRPr lang="en-US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8000"/>
                </a:solidFill>
                <a:latin typeface="Cambria"/>
                <a:cs typeface="Cambria"/>
              </a:rPr>
              <a:t>“To sustain an environment suitable for man, we must fight on a thousand battlegrounds. Despite all of our wealth and knowledge, we cannot create a redwood forest, a wild river, or a gleaming seashore. But we can keep these we have.”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Cambria"/>
                <a:cs typeface="Cambria"/>
              </a:rPr>
              <a:t>Clean Air Act, 1963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Regulated corporate air pollution</a:t>
            </a:r>
          </a:p>
          <a:p>
            <a:endParaRPr lang="en-US" b="1" dirty="0">
              <a:latin typeface="Cambria"/>
              <a:cs typeface="Cambria"/>
            </a:endParaRPr>
          </a:p>
          <a:p>
            <a:r>
              <a:rPr lang="en-US" b="1" dirty="0" smtClean="0">
                <a:latin typeface="Cambria"/>
                <a:cs typeface="Cambria"/>
              </a:rPr>
              <a:t>Water </a:t>
            </a:r>
            <a:r>
              <a:rPr lang="en-US" b="1" dirty="0">
                <a:latin typeface="Cambria"/>
                <a:cs typeface="Cambria"/>
              </a:rPr>
              <a:t>Quality Act of </a:t>
            </a:r>
            <a:r>
              <a:rPr lang="en-US" b="1" dirty="0" smtClean="0">
                <a:latin typeface="Cambria"/>
                <a:cs typeface="Cambria"/>
              </a:rPr>
              <a:t>1965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required </a:t>
            </a:r>
            <a:r>
              <a:rPr lang="en-US" dirty="0">
                <a:latin typeface="Cambria"/>
                <a:cs typeface="Cambria"/>
              </a:rPr>
              <a:t>states to clean </a:t>
            </a:r>
            <a:r>
              <a:rPr lang="en-US" dirty="0" smtClean="0">
                <a:latin typeface="Cambria"/>
                <a:cs typeface="Cambria"/>
              </a:rPr>
              <a:t>up their rivers &amp; lakes</a:t>
            </a:r>
          </a:p>
          <a:p>
            <a:pPr marL="457200" lvl="1" indent="0">
              <a:buNone/>
            </a:pPr>
            <a:endParaRPr lang="en-US" dirty="0">
              <a:latin typeface="Cambria"/>
              <a:cs typeface="Cambria"/>
            </a:endParaRPr>
          </a:p>
          <a:p>
            <a:pPr marL="457200" lvl="1" indent="0">
              <a:buNone/>
            </a:pPr>
            <a:r>
              <a:rPr lang="en-US" sz="3000" dirty="0" smtClean="0">
                <a:latin typeface="Cambria"/>
                <a:cs typeface="Cambria"/>
              </a:rPr>
              <a:t>In all, LBJ passed 24 environmental acts!</a:t>
            </a:r>
            <a:endParaRPr lang="en-US" sz="3000" dirty="0">
              <a:latin typeface="Cambria"/>
              <a:cs typeface="Cambria"/>
            </a:endParaRPr>
          </a:p>
          <a:p>
            <a:pPr marL="457200" lvl="1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pPr marL="457200" lvl="1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7568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Consumer Protection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ambria"/>
                <a:cs typeface="Cambria"/>
              </a:rPr>
              <a:t>“</a:t>
            </a:r>
            <a:r>
              <a:rPr lang="en-US" dirty="0">
                <a:latin typeface="Cambria"/>
                <a:cs typeface="Cambria"/>
              </a:rPr>
              <a:t>Americans </a:t>
            </a:r>
            <a:r>
              <a:rPr lang="en-US" dirty="0" smtClean="0">
                <a:latin typeface="Cambria"/>
                <a:cs typeface="Cambria"/>
              </a:rPr>
              <a:t>can feel </a:t>
            </a:r>
            <a:r>
              <a:rPr lang="en-US" dirty="0">
                <a:latin typeface="Cambria"/>
                <a:cs typeface="Cambria"/>
              </a:rPr>
              <a:t>safer now in </a:t>
            </a:r>
            <a:r>
              <a:rPr lang="en-US" dirty="0" smtClean="0">
                <a:latin typeface="Cambria"/>
                <a:cs typeface="Cambria"/>
              </a:rPr>
              <a:t>their homes</a:t>
            </a:r>
            <a:r>
              <a:rPr lang="en-US" dirty="0">
                <a:latin typeface="Cambria"/>
                <a:cs typeface="Cambria"/>
              </a:rPr>
              <a:t>, on the road, </a:t>
            </a:r>
            <a:r>
              <a:rPr lang="en-US" dirty="0" smtClean="0">
                <a:latin typeface="Cambria"/>
                <a:cs typeface="Cambria"/>
              </a:rPr>
              <a:t>and at </a:t>
            </a:r>
            <a:r>
              <a:rPr lang="en-US" dirty="0">
                <a:latin typeface="Cambria"/>
                <a:cs typeface="Cambria"/>
              </a:rPr>
              <a:t>the </a:t>
            </a:r>
            <a:r>
              <a:rPr lang="en-US" dirty="0" smtClean="0">
                <a:latin typeface="Cambria"/>
                <a:cs typeface="Cambria"/>
              </a:rPr>
              <a:t>supermarket.” ~ LBJ</a:t>
            </a:r>
            <a:endParaRPr lang="en-US" dirty="0">
              <a:latin typeface="Cambria"/>
              <a:cs typeface="Cambria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Admin. </a:t>
            </a:r>
            <a:r>
              <a:rPr lang="en-US" dirty="0">
                <a:latin typeface="Cambria"/>
                <a:cs typeface="Cambria"/>
              </a:rPr>
              <a:t>f</a:t>
            </a:r>
            <a:r>
              <a:rPr lang="en-US" dirty="0" smtClean="0">
                <a:latin typeface="Cambria"/>
                <a:cs typeface="Cambria"/>
              </a:rPr>
              <a:t>riendly to consumer advocates</a:t>
            </a:r>
            <a:endParaRPr lang="en-US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M</a:t>
            </a:r>
            <a:r>
              <a:rPr lang="en-US" dirty="0" smtClean="0">
                <a:latin typeface="Cambria"/>
                <a:cs typeface="Cambria"/>
              </a:rPr>
              <a:t>ajor </a:t>
            </a:r>
            <a:r>
              <a:rPr lang="en-US" dirty="0">
                <a:latin typeface="Cambria"/>
                <a:cs typeface="Cambria"/>
              </a:rPr>
              <a:t>safety laws </a:t>
            </a:r>
            <a:r>
              <a:rPr lang="en-US" dirty="0" smtClean="0">
                <a:latin typeface="Cambria"/>
                <a:cs typeface="Cambria"/>
              </a:rPr>
              <a:t>were passed </a:t>
            </a:r>
            <a:r>
              <a:rPr lang="en-US" dirty="0">
                <a:latin typeface="Cambria"/>
                <a:cs typeface="Cambria"/>
              </a:rPr>
              <a:t>in the U.S. </a:t>
            </a:r>
            <a:r>
              <a:rPr lang="en-US" dirty="0" smtClean="0">
                <a:latin typeface="Cambria"/>
                <a:cs typeface="Cambria"/>
              </a:rPr>
              <a:t>auto industry</a:t>
            </a:r>
            <a:endParaRPr lang="en-US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>
              <a:latin typeface="Cambria"/>
              <a:cs typeface="Cambria"/>
            </a:endParaRPr>
          </a:p>
          <a:p>
            <a:r>
              <a:rPr lang="en-US" b="1" dirty="0" smtClean="0">
                <a:latin typeface="Cambria"/>
                <a:cs typeface="Cambria"/>
              </a:rPr>
              <a:t>Wholesome</a:t>
            </a:r>
            <a:r>
              <a:rPr lang="en-US" b="1" dirty="0">
                <a:latin typeface="Cambria"/>
                <a:cs typeface="Cambria"/>
              </a:rPr>
              <a:t> </a:t>
            </a:r>
            <a:r>
              <a:rPr lang="en-US" b="1" dirty="0" smtClean="0">
                <a:latin typeface="Cambria"/>
                <a:cs typeface="Cambria"/>
              </a:rPr>
              <a:t>Meat </a:t>
            </a:r>
            <a:r>
              <a:rPr lang="en-US" b="1" dirty="0">
                <a:latin typeface="Cambria"/>
                <a:cs typeface="Cambria"/>
              </a:rPr>
              <a:t>Act of </a:t>
            </a:r>
            <a:r>
              <a:rPr lang="en-US" b="1" dirty="0" smtClean="0">
                <a:latin typeface="Cambria"/>
                <a:cs typeface="Cambria"/>
              </a:rPr>
              <a:t>1967-</a:t>
            </a:r>
            <a:r>
              <a:rPr lang="en-US" dirty="0" smtClean="0">
                <a:latin typeface="Cambria"/>
                <a:cs typeface="Cambria"/>
              </a:rPr>
              <a:t>add’l consumer protections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3308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60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Housing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5" name="Content Placeholder 4" descr="Your_children_like_these_low_rent_homes_LCCN98518825.tif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13" r="-16113"/>
          <a:stretch>
            <a:fillRect/>
          </a:stretch>
        </p:blipFill>
        <p:spPr>
          <a:xfrm>
            <a:off x="208299" y="1417638"/>
            <a:ext cx="4439901" cy="497569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638"/>
            <a:ext cx="4038600" cy="58515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LBJ &amp; Congress built 240K </a:t>
            </a:r>
            <a:r>
              <a:rPr lang="en-US" dirty="0">
                <a:latin typeface="Cambria"/>
                <a:cs typeface="Cambria"/>
              </a:rPr>
              <a:t>units of </a:t>
            </a:r>
            <a:r>
              <a:rPr lang="en-US" dirty="0" smtClean="0">
                <a:latin typeface="Cambria"/>
                <a:cs typeface="Cambria"/>
              </a:rPr>
              <a:t>low-rent public housing.</a:t>
            </a:r>
            <a:endParaRPr lang="en-US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dirty="0" err="1" smtClean="0">
                <a:solidFill>
                  <a:srgbClr val="984807"/>
                </a:solidFill>
                <a:latin typeface="Cambria"/>
                <a:cs typeface="Cambria"/>
              </a:rPr>
              <a:t>Est’d</a:t>
            </a:r>
            <a:r>
              <a:rPr lang="en-US" dirty="0" smtClean="0">
                <a:solidFill>
                  <a:srgbClr val="984807"/>
                </a:solidFill>
                <a:latin typeface="Cambria"/>
                <a:cs typeface="Cambria"/>
              </a:rPr>
              <a:t> </a:t>
            </a:r>
            <a:r>
              <a:rPr lang="en-US" dirty="0">
                <a:solidFill>
                  <a:srgbClr val="984807"/>
                </a:solidFill>
                <a:latin typeface="Cambria"/>
                <a:cs typeface="Cambria"/>
              </a:rPr>
              <a:t>the </a:t>
            </a:r>
            <a:r>
              <a:rPr lang="en-US" b="1" dirty="0" smtClean="0">
                <a:solidFill>
                  <a:srgbClr val="984807"/>
                </a:solidFill>
                <a:latin typeface="Cambria"/>
                <a:cs typeface="Cambria"/>
              </a:rPr>
              <a:t>Dep’t of Housing &amp; Urban Development </a:t>
            </a:r>
            <a:r>
              <a:rPr lang="en-US" b="1" dirty="0">
                <a:solidFill>
                  <a:srgbClr val="984807"/>
                </a:solidFill>
                <a:latin typeface="Cambria"/>
                <a:cs typeface="Cambria"/>
              </a:rPr>
              <a:t>(HUD</a:t>
            </a:r>
            <a:r>
              <a:rPr lang="en-US" b="1" dirty="0" smtClean="0">
                <a:solidFill>
                  <a:srgbClr val="984807"/>
                </a:solidFill>
                <a:latin typeface="Cambria"/>
                <a:cs typeface="Cambria"/>
              </a:rPr>
              <a:t>)</a:t>
            </a:r>
            <a:endParaRPr lang="en-US" dirty="0" smtClean="0">
              <a:solidFill>
                <a:srgbClr val="984807"/>
              </a:solidFill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Named 1</a:t>
            </a:r>
            <a:r>
              <a:rPr lang="en-US" baseline="30000" dirty="0" smtClean="0">
                <a:latin typeface="Cambria"/>
                <a:cs typeface="Cambria"/>
              </a:rPr>
              <a:t>st</a:t>
            </a:r>
            <a:r>
              <a:rPr lang="en-US" dirty="0" smtClean="0">
                <a:latin typeface="Cambria"/>
                <a:cs typeface="Cambria"/>
              </a:rPr>
              <a:t> AA cabinet </a:t>
            </a:r>
            <a:r>
              <a:rPr lang="en-US" dirty="0">
                <a:latin typeface="Cambria"/>
                <a:cs typeface="Cambria"/>
              </a:rPr>
              <a:t>member, </a:t>
            </a:r>
            <a:r>
              <a:rPr lang="en-US" b="1" dirty="0" smtClean="0">
                <a:latin typeface="Cambria"/>
                <a:cs typeface="Cambria"/>
              </a:rPr>
              <a:t>Robert Weaver</a:t>
            </a:r>
            <a:r>
              <a:rPr lang="en-US" dirty="0">
                <a:latin typeface="Cambria"/>
                <a:cs typeface="Cambria"/>
              </a:rPr>
              <a:t>, as </a:t>
            </a:r>
            <a:r>
              <a:rPr lang="en-US" dirty="0" smtClean="0">
                <a:latin typeface="Cambria"/>
                <a:cs typeface="Cambria"/>
              </a:rPr>
              <a:t>HUD’s 1</a:t>
            </a:r>
            <a:r>
              <a:rPr lang="en-US" baseline="30000" dirty="0" smtClean="0">
                <a:latin typeface="Cambria"/>
                <a:cs typeface="Cambria"/>
              </a:rPr>
              <a:t>st</a:t>
            </a:r>
            <a:r>
              <a:rPr lang="en-US" dirty="0" smtClean="0">
                <a:latin typeface="Cambria"/>
                <a:cs typeface="Cambria"/>
              </a:rPr>
              <a:t> leader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2025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475</Words>
  <Application>Microsoft Macintosh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LBJ’s Great Society</vt:lpstr>
      <vt:lpstr>LBJ crushes Goldwater, 1964</vt:lpstr>
      <vt:lpstr>Civil Rights</vt:lpstr>
      <vt:lpstr>CR Cont’d</vt:lpstr>
      <vt:lpstr>Education</vt:lpstr>
      <vt:lpstr>LBJ, Teacher, 1928</vt:lpstr>
      <vt:lpstr>Environmental Protection</vt:lpstr>
      <vt:lpstr>Consumer Protection</vt:lpstr>
      <vt:lpstr>Housing</vt:lpstr>
      <vt:lpstr>Healthcare</vt:lpstr>
      <vt:lpstr>Immigration Reform</vt:lpstr>
      <vt:lpstr>Poverty</vt:lpstr>
      <vt:lpstr>PowerPoint Presentation</vt:lpstr>
    </vt:vector>
  </TitlesOfParts>
  <Company>Westford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LBJ’s Great Society</dc:title>
  <dc:creator>Chris Gorham</dc:creator>
  <cp:lastModifiedBy>Christopher Gorham</cp:lastModifiedBy>
  <cp:revision>12</cp:revision>
  <dcterms:created xsi:type="dcterms:W3CDTF">2017-05-04T17:46:55Z</dcterms:created>
  <dcterms:modified xsi:type="dcterms:W3CDTF">2019-05-08T16:02:47Z</dcterms:modified>
</cp:coreProperties>
</file>