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60" r:id="rId5"/>
    <p:sldId id="261" r:id="rId6"/>
    <p:sldId id="263" r:id="rId7"/>
    <p:sldId id="266" r:id="rId8"/>
    <p:sldId id="258" r:id="rId9"/>
    <p:sldId id="259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232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5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8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9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6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2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3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1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7780-FC8F-614F-841A-84AEE049C250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EB7D-E95A-B344-B623-D26C98901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2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Tribal ‘20s: Religion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mbria"/>
                <a:cs typeface="Cambria"/>
              </a:rPr>
              <a:t>Americans knew that WWI was a turning point, but contested its meaning. </a:t>
            </a:r>
            <a:r>
              <a:rPr lang="en-US" b="1" dirty="0">
                <a:solidFill>
                  <a:srgbClr val="FF0000"/>
                </a:solidFill>
                <a:latin typeface="Cambria"/>
                <a:cs typeface="Cambria"/>
              </a:rPr>
              <a:t>What kind of nation would we become?  </a:t>
            </a:r>
            <a:r>
              <a:rPr lang="en-US" dirty="0">
                <a:latin typeface="Cambria"/>
                <a:cs typeface="Cambria"/>
              </a:rPr>
              <a:t>Decades of culture wars have followed.  </a:t>
            </a: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In this Unit, we will examine religious</a:t>
            </a:r>
            <a:r>
              <a:rPr lang="en-US" dirty="0">
                <a:latin typeface="Cambria"/>
                <a:cs typeface="Cambria"/>
              </a:rPr>
              <a:t>, racial and ethnic </a:t>
            </a:r>
            <a:r>
              <a:rPr lang="en-US" dirty="0" smtClean="0">
                <a:latin typeface="Cambria"/>
                <a:cs typeface="Cambria"/>
              </a:rPr>
              <a:t>divisions as well as the cultural divides of this turbulent and misunderstood decade.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1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Tribal ‘20s-Religion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latin typeface="Cambria"/>
                <a:cs typeface="Cambria"/>
              </a:rPr>
              <a:t>Nativists v. American Jews</a:t>
            </a:r>
            <a:endParaRPr lang="en-US" b="1" i="1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latin typeface="Cambria"/>
                <a:cs typeface="Cambria"/>
              </a:rPr>
              <a:t>Frank case</a:t>
            </a:r>
            <a:r>
              <a:rPr lang="en-US" dirty="0" smtClean="0">
                <a:latin typeface="Cambria"/>
                <a:cs typeface="Cambria"/>
              </a:rPr>
              <a:t>. Young girl Mary Phagan murdered in Atlanta; </a:t>
            </a:r>
            <a:r>
              <a:rPr lang="en-US" b="1" dirty="0" smtClean="0">
                <a:latin typeface="Cambria"/>
                <a:cs typeface="Cambria"/>
              </a:rPr>
              <a:t>Leo Frank</a:t>
            </a:r>
            <a:r>
              <a:rPr lang="en-US" dirty="0" smtClean="0">
                <a:latin typeface="Cambria"/>
                <a:cs typeface="Cambria"/>
              </a:rPr>
              <a:t> lynched by mob. No charges ever filed.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NYU, Columbia, Harvard restricted # of Jewish students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" y="2719388"/>
            <a:ext cx="4548220" cy="3406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216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Tribal ‘20s-Religion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latin typeface="Cambria"/>
                <a:cs typeface="Cambria"/>
              </a:rPr>
              <a:t>Mainstream v. Fundamentalists</a:t>
            </a: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(How do you defend Butler Act in court?)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7126"/>
            <a:ext cx="4038600" cy="4999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u="sng" dirty="0" smtClean="0">
                <a:latin typeface="Cambria"/>
                <a:cs typeface="Cambria"/>
              </a:rPr>
              <a:t>Scopes Trial</a:t>
            </a:r>
            <a:r>
              <a:rPr lang="en-US" dirty="0" smtClean="0">
                <a:latin typeface="Cambria"/>
                <a:cs typeface="Cambria"/>
              </a:rPr>
              <a:t>.  HS science teacher tried for teaching evolution in TN.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Case humiliated fundamentalists, who retreated until 1980s. Have been active ever since.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9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Summary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Am Society deeply divided </a:t>
            </a:r>
            <a:r>
              <a:rPr lang="en-US" u="sng" dirty="0" smtClean="0">
                <a:latin typeface="Cambria"/>
                <a:cs typeface="Cambria"/>
              </a:rPr>
              <a:t>along religious lines</a:t>
            </a:r>
            <a:r>
              <a:rPr lang="en-US" dirty="0" smtClean="0">
                <a:latin typeface="Cambria"/>
                <a:cs typeface="Cambria"/>
              </a:rPr>
              <a:t> in the 1920s: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dirty="0" smtClean="0">
                <a:latin typeface="Cambria"/>
                <a:cs typeface="Cambria"/>
              </a:rPr>
              <a:t>Nativist v. Roman Catholic</a:t>
            </a:r>
          </a:p>
          <a:p>
            <a:pPr marL="0" indent="0" algn="ctr">
              <a:buNone/>
            </a:pP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dirty="0" smtClean="0">
                <a:latin typeface="Cambria"/>
                <a:cs typeface="Cambria"/>
              </a:rPr>
              <a:t>Nativist v. Jew</a:t>
            </a:r>
          </a:p>
          <a:p>
            <a:pPr marL="0" indent="0" algn="ctr">
              <a:buNone/>
            </a:pP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dirty="0" smtClean="0">
                <a:latin typeface="Cambria"/>
                <a:cs typeface="Cambria"/>
              </a:rPr>
              <a:t>Mainstream v. Fundamentalists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7858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The Tribal Twenties:  Religion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" name="Content Placeholder 1" descr="scopes-monkey-trial-320x23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b="12872"/>
          <a:stretch>
            <a:fillRect/>
          </a:stretch>
        </p:blipFill>
        <p:spPr>
          <a:xfrm>
            <a:off x="885889" y="1600201"/>
            <a:ext cx="7308785" cy="4019550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50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Tribal </a:t>
            </a:r>
            <a:r>
              <a:rPr lang="fr-FR" dirty="0" smtClean="0">
                <a:latin typeface="Cambria"/>
                <a:cs typeface="Cambria"/>
              </a:rPr>
              <a:t>’</a:t>
            </a:r>
            <a:r>
              <a:rPr lang="en-US" dirty="0" smtClean="0">
                <a:latin typeface="Cambria"/>
                <a:cs typeface="Cambria"/>
              </a:rPr>
              <a:t>20s-Religion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Who are the </a:t>
            </a:r>
            <a:r>
              <a:rPr lang="en-US" b="1" dirty="0" smtClean="0">
                <a:latin typeface="Cambria"/>
                <a:cs typeface="Cambria"/>
              </a:rPr>
              <a:t>Nativists</a:t>
            </a:r>
            <a:r>
              <a:rPr lang="en-US" dirty="0" smtClean="0">
                <a:latin typeface="Cambria"/>
                <a:cs typeface="Cambria"/>
              </a:rPr>
              <a:t>?	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69926"/>
            <a:ext cx="4290814" cy="53369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Protestant Christian; not Roman Catholic (RC)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old immigrants from Britain, Germany, Scandinavia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Anti-immigrant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Live in small towns or rural areas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288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Tribal ‘20s-Religion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mbria"/>
                <a:cs typeface="Cambria"/>
              </a:rPr>
              <a:t>Nativist religion?</a:t>
            </a: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What is fundamentalism?	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290814" cy="52052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Mainstream denominations, but also </a:t>
            </a:r>
            <a:r>
              <a:rPr lang="en-US" b="1" dirty="0" smtClean="0">
                <a:latin typeface="Cambria"/>
                <a:cs typeface="Cambria"/>
              </a:rPr>
              <a:t>Fundamentalism.</a:t>
            </a:r>
          </a:p>
          <a:p>
            <a:endParaRPr lang="en-US" b="1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 = the belief that the bible is </a:t>
            </a:r>
            <a:r>
              <a:rPr lang="en-US" u="sng" dirty="0" smtClean="0">
                <a:latin typeface="Cambria"/>
                <a:cs typeface="Cambria"/>
              </a:rPr>
              <a:t>literally true</a:t>
            </a:r>
            <a:r>
              <a:rPr lang="en-US" dirty="0" smtClean="0">
                <a:latin typeface="Cambria"/>
                <a:cs typeface="Cambria"/>
              </a:rPr>
              <a:t>.  Distrusts science, secularism, innovation &amp; liberalism.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Evolution v. Creationism?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7017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4" y="0"/>
            <a:ext cx="4321175" cy="1417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Tribal ‘20s-Religion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1"/>
            <a:ext cx="4038600" cy="113188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Why are the Nativists so active in the 1920s?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>
                <a:latin typeface="Cambria"/>
                <a:cs typeface="Cambria"/>
              </a:rPr>
              <a:t>They are reading:</a:t>
            </a:r>
          </a:p>
          <a:p>
            <a:r>
              <a:rPr lang="en-US" i="1" dirty="0" smtClean="0">
                <a:latin typeface="Cambria"/>
                <a:cs typeface="Cambria"/>
              </a:rPr>
              <a:t>The Passing of the Great Race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Cambria"/>
                <a:cs typeface="Cambria"/>
              </a:rPr>
              <a:t>The Rising Tide of Color</a:t>
            </a:r>
          </a:p>
          <a:p>
            <a:r>
              <a:rPr lang="en-US" i="1" dirty="0" smtClean="0">
                <a:latin typeface="Cambria"/>
                <a:cs typeface="Cambria"/>
              </a:rPr>
              <a:t>The Character of Races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Cambria"/>
                <a:cs typeface="Cambria"/>
              </a:rPr>
              <a:t>Applied Eugenics</a:t>
            </a:r>
          </a:p>
          <a:p>
            <a:endParaRPr lang="en-US" sz="3000" i="1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3000" u="sng" dirty="0" smtClean="0">
                <a:latin typeface="Cambria"/>
                <a:cs typeface="Cambria"/>
              </a:rPr>
              <a:t>Postwar </a:t>
            </a:r>
            <a:r>
              <a:rPr lang="en-US" sz="3000" u="sng" dirty="0" smtClean="0">
                <a:solidFill>
                  <a:srgbClr val="000000"/>
                </a:solidFill>
                <a:latin typeface="Cambria"/>
                <a:cs typeface="Cambria"/>
              </a:rPr>
              <a:t>anxiety</a:t>
            </a:r>
            <a:r>
              <a:rPr lang="en-US" sz="3000" dirty="0" smtClean="0">
                <a:solidFill>
                  <a:srgbClr val="000000"/>
                </a:solidFill>
                <a:latin typeface="Cambria"/>
                <a:cs typeface="Cambria"/>
              </a:rPr>
              <a:t> that  “pure” “Old American” values are being mixed &amp; diluted by Catholics, Jews, blacks, immigrants.</a:t>
            </a:r>
          </a:p>
        </p:txBody>
      </p:sp>
      <p:pic>
        <p:nvPicPr>
          <p:cNvPr id="5" name="Picture 4" descr="1224998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68725" cy="50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No Notes;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Just Read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According to Nativist author Kenneth Roberts: 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	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“[Immigrants, African-Americans, Roman Catholics, and Jews create] a 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hybrid race of people as worthless and futile as the good-for-nothing 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mongrels.” 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647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KK_cartoon_B_2_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78" y="220555"/>
            <a:ext cx="4180113" cy="6439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607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90" y="862415"/>
            <a:ext cx="5756949" cy="4757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48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Tribal ‘20s-Religion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latin typeface="Cambria"/>
                <a:cs typeface="Cambria"/>
              </a:rPr>
              <a:t>Nativists v. Roman Catholics </a:t>
            </a:r>
            <a:r>
              <a:rPr lang="en-US" dirty="0" smtClean="0">
                <a:latin typeface="Cambria"/>
                <a:cs typeface="Cambria"/>
              </a:rPr>
              <a:t>(RC)</a:t>
            </a:r>
          </a:p>
          <a:p>
            <a:endParaRPr lang="en-US" dirty="0"/>
          </a:p>
          <a:p>
            <a:endParaRPr lang="en-US" sz="2400" dirty="0" smtClean="0">
              <a:latin typeface="Cambria"/>
              <a:cs typeface="Cambria"/>
            </a:endParaRPr>
          </a:p>
          <a:p>
            <a:pPr lvl="0"/>
            <a:r>
              <a:rPr lang="en-US" sz="2400" i="1" dirty="0" smtClean="0">
                <a:latin typeface="Cambria"/>
                <a:cs typeface="Cambria"/>
              </a:rPr>
              <a:t>(Journalist:  “anti</a:t>
            </a:r>
            <a:r>
              <a:rPr lang="en-US" sz="2400" i="1" dirty="0">
                <a:latin typeface="Cambria"/>
                <a:cs typeface="Cambria"/>
              </a:rPr>
              <a:t>-Catholicism </a:t>
            </a:r>
            <a:r>
              <a:rPr lang="en-US" sz="2400" i="1" dirty="0" smtClean="0">
                <a:latin typeface="Cambria"/>
                <a:cs typeface="Cambria"/>
              </a:rPr>
              <a:t>has become 2d only </a:t>
            </a:r>
            <a:r>
              <a:rPr lang="en-US" sz="2400" i="1" dirty="0">
                <a:latin typeface="Cambria"/>
                <a:cs typeface="Cambria"/>
              </a:rPr>
              <a:t>to the hatred </a:t>
            </a:r>
            <a:r>
              <a:rPr lang="en-US" sz="2400" i="1" dirty="0" smtClean="0">
                <a:latin typeface="Cambria"/>
                <a:cs typeface="Cambria"/>
              </a:rPr>
              <a:t>of [blacks]as </a:t>
            </a:r>
            <a:r>
              <a:rPr lang="en-US" sz="2400" i="1" dirty="0">
                <a:latin typeface="Cambria"/>
                <a:cs typeface="Cambria"/>
              </a:rPr>
              <a:t>the moving passion of entire Southern communities.</a:t>
            </a:r>
            <a:r>
              <a:rPr lang="en-US" sz="2400" i="1" dirty="0" smtClean="0">
                <a:latin typeface="Cambria"/>
                <a:cs typeface="Cambria"/>
              </a:rPr>
              <a:t>”)</a:t>
            </a:r>
            <a:endParaRPr lang="en-US" sz="2400" i="1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1" y="1285876"/>
            <a:ext cx="4651374" cy="53657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Re-emergence of </a:t>
            </a:r>
            <a:r>
              <a:rPr lang="en-US" b="1" dirty="0" smtClean="0">
                <a:latin typeface="Cambria"/>
                <a:cs typeface="Cambria"/>
              </a:rPr>
              <a:t>Ku Klux Klan</a:t>
            </a:r>
            <a:r>
              <a:rPr lang="en-US" dirty="0" smtClean="0">
                <a:latin typeface="Cambria"/>
                <a:cs typeface="Cambria"/>
              </a:rPr>
              <a:t>.  The ‘20s version is strongly anti-RC. 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Based in Indiana (North!)</a:t>
            </a:r>
          </a:p>
          <a:p>
            <a:endParaRPr lang="en-US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RC = 15% of US; from Italy, Ireland, Poland…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MI &amp; NE tried to ban parochial schools; MO published anti-Catholic newspaper, </a:t>
            </a:r>
            <a:r>
              <a:rPr lang="en-US" i="1" dirty="0" smtClean="0">
                <a:latin typeface="Cambria"/>
                <a:cs typeface="Cambria"/>
              </a:rPr>
              <a:t>The Torch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434</Words>
  <Application>Microsoft Macintosh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Tribal ‘20s: Religion</vt:lpstr>
      <vt:lpstr>The Tribal Twenties:  Religion</vt:lpstr>
      <vt:lpstr>Tribal ’20s-Religion</vt:lpstr>
      <vt:lpstr>Tribal ‘20s-Religion</vt:lpstr>
      <vt:lpstr>Tribal ‘20s-Religion</vt:lpstr>
      <vt:lpstr>No Notes; Just Read</vt:lpstr>
      <vt:lpstr>PowerPoint Presentation</vt:lpstr>
      <vt:lpstr>PowerPoint Presentation</vt:lpstr>
      <vt:lpstr>Tribal ‘20s-Religion</vt:lpstr>
      <vt:lpstr>Tribal ‘20s-Religion</vt:lpstr>
      <vt:lpstr>Tribal ‘20s-Religion</vt:lpstr>
      <vt:lpstr>Summary</vt:lpstr>
    </vt:vector>
  </TitlesOfParts>
  <Company>Westford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Tribal Twenties:  Religion</dc:title>
  <dc:creator>Chris Gorham</dc:creator>
  <cp:lastModifiedBy>Christopher Gorham</cp:lastModifiedBy>
  <cp:revision>18</cp:revision>
  <dcterms:created xsi:type="dcterms:W3CDTF">2015-11-30T14:31:16Z</dcterms:created>
  <dcterms:modified xsi:type="dcterms:W3CDTF">2018-12-03T12:48:18Z</dcterms:modified>
</cp:coreProperties>
</file>