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6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74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74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8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1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17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9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8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60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9D52-658C-954B-B6B4-C5429F3A80C6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035C-6386-7A42-A881-14B9B2A4F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74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U.S. </a:t>
            </a:r>
            <a:r>
              <a:rPr lang="en-US" dirty="0" smtClean="0">
                <a:latin typeface="Cambria"/>
                <a:cs typeface="Cambria"/>
              </a:rPr>
              <a:t>Response to </a:t>
            </a:r>
            <a:r>
              <a:rPr lang="en-US" dirty="0" smtClean="0">
                <a:latin typeface="Cambria"/>
                <a:cs typeface="Cambria"/>
              </a:rPr>
              <a:t>Hitler, 1939-1941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2" name="Content Placeholder 1" descr="FDR_OFFICIAL_1944_CAMPAIGN_PORTRAIT_(LEON_PERSKIE)_COLORIZED_CROPPED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0" r="-9420"/>
          <a:stretch>
            <a:fillRect/>
          </a:stretch>
        </p:blipFill>
        <p:spPr>
          <a:xfrm>
            <a:off x="457200" y="1763673"/>
            <a:ext cx="4038600" cy="4525963"/>
          </a:xfrm>
        </p:spPr>
      </p:pic>
      <p:pic>
        <p:nvPicPr>
          <p:cNvPr id="7" name="Content Placeholder 6" descr="download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30" r="-9030"/>
          <a:stretch>
            <a:fillRect/>
          </a:stretch>
        </p:blipFill>
        <p:spPr>
          <a:xfrm>
            <a:off x="4648200" y="1763673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61544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38600" cy="1143000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U.S. </a:t>
            </a:r>
            <a:r>
              <a:rPr lang="en-US" dirty="0" smtClean="0">
                <a:latin typeface="Cambria"/>
                <a:cs typeface="Cambria"/>
              </a:rPr>
              <a:t>Response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038600" cy="4708525"/>
          </a:xfrm>
        </p:spPr>
        <p:txBody>
          <a:bodyPr/>
          <a:lstStyle/>
          <a:p>
            <a:pPr marL="342900" lvl="3" indent="-342900">
              <a:buFont typeface="Arial"/>
              <a:buChar char="•"/>
            </a:pPr>
            <a:r>
              <a:rPr lang="en-US" sz="2400" b="1" dirty="0">
                <a:latin typeface="Cambria"/>
                <a:cs typeface="Cambria"/>
              </a:rPr>
              <a:t>Neutrality Act of 1939</a:t>
            </a:r>
            <a:r>
              <a:rPr lang="en-US" b="1" dirty="0" smtClean="0">
                <a:latin typeface="Cambria"/>
                <a:cs typeface="Cambria"/>
              </a:rPr>
              <a:t>:</a:t>
            </a:r>
          </a:p>
          <a:p>
            <a:pPr marL="0" lvl="3" indent="0">
              <a:buNone/>
            </a:pPr>
            <a:endParaRPr lang="en-US" b="1" dirty="0" smtClean="0">
              <a:latin typeface="Cambria"/>
              <a:cs typeface="Cambria"/>
            </a:endParaRPr>
          </a:p>
          <a:p>
            <a:pPr marL="342900" lvl="3" indent="-342900">
              <a:buFont typeface="Arial"/>
              <a:buChar char="•"/>
            </a:pPr>
            <a:endParaRPr lang="en-US" b="1" dirty="0">
              <a:latin typeface="Cambria"/>
              <a:cs typeface="Cambria"/>
            </a:endParaRPr>
          </a:p>
          <a:p>
            <a:pPr marL="342900" lvl="3" indent="-342900">
              <a:buFont typeface="Arial"/>
              <a:buChar char="•"/>
            </a:pPr>
            <a:r>
              <a:rPr lang="en-US" b="1" dirty="0" smtClean="0">
                <a:latin typeface="Cambria"/>
                <a:cs typeface="Cambria"/>
              </a:rPr>
              <a:t>Apr-June 1940 Hitler invades Den, </a:t>
            </a:r>
            <a:r>
              <a:rPr lang="en-US" b="1" dirty="0" err="1" smtClean="0">
                <a:latin typeface="Cambria"/>
                <a:cs typeface="Cambria"/>
              </a:rPr>
              <a:t>Hol</a:t>
            </a:r>
            <a:r>
              <a:rPr lang="en-US" b="1" dirty="0" smtClean="0">
                <a:latin typeface="Cambria"/>
                <a:cs typeface="Cambria"/>
              </a:rPr>
              <a:t>, </a:t>
            </a:r>
            <a:r>
              <a:rPr lang="en-US" b="1" dirty="0" err="1" smtClean="0">
                <a:latin typeface="Cambria"/>
                <a:cs typeface="Cambria"/>
              </a:rPr>
              <a:t>Belg</a:t>
            </a:r>
            <a:r>
              <a:rPr lang="en-US" b="1" dirty="0" smtClean="0">
                <a:latin typeface="Cambria"/>
                <a:cs typeface="Cambria"/>
              </a:rPr>
              <a:t>, France</a:t>
            </a:r>
          </a:p>
          <a:p>
            <a:pPr marL="342900" lvl="3" indent="-342900">
              <a:buFont typeface="Arial"/>
              <a:buChar char="•"/>
            </a:pPr>
            <a:endParaRPr lang="en-US" b="1" dirty="0">
              <a:latin typeface="Cambria"/>
              <a:cs typeface="Cambria"/>
            </a:endParaRPr>
          </a:p>
          <a:p>
            <a:pPr marL="342900" lvl="3" indent="-342900">
              <a:buFont typeface="Arial"/>
              <a:buChar char="•"/>
            </a:pP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(FDR: "</a:t>
            </a:r>
            <a:r>
              <a:rPr lang="en-US" i="1" dirty="0">
                <a:solidFill>
                  <a:srgbClr val="FF0000"/>
                </a:solidFill>
                <a:latin typeface="Cambria"/>
                <a:cs typeface="Cambria"/>
              </a:rPr>
              <a:t>This nation will remain a neutral nation, but I cannot ask that every American remain neutral in thought as well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.”) </a:t>
            </a:r>
            <a:endParaRPr lang="en-US" i="1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018562"/>
            <a:ext cx="4038600" cy="5107601"/>
          </a:xfrm>
        </p:spPr>
        <p:txBody>
          <a:bodyPr/>
          <a:lstStyle/>
          <a:p>
            <a:pPr marL="342900" lvl="3" indent="-342900">
              <a:buFont typeface="Arial"/>
              <a:buChar char="•"/>
            </a:pPr>
            <a:r>
              <a:rPr lang="en-US" dirty="0" smtClean="0">
                <a:latin typeface="Cambria"/>
                <a:cs typeface="Cambria"/>
              </a:rPr>
              <a:t>democracies may buy arms, but must be "cash and carry"  (allies only can!).  Sales rise.</a:t>
            </a:r>
          </a:p>
          <a:p>
            <a:pPr marL="342900" lvl="3" indent="-342900">
              <a:buFont typeface="Arial"/>
              <a:buChar char="•"/>
            </a:pPr>
            <a:endParaRPr lang="en-US" dirty="0">
              <a:latin typeface="Cambria"/>
              <a:cs typeface="Cambria"/>
            </a:endParaRPr>
          </a:p>
          <a:p>
            <a:pPr marL="342900" lvl="3" indent="-342900">
              <a:buFont typeface="Arial"/>
              <a:buChar char="•"/>
            </a:pPr>
            <a:r>
              <a:rPr lang="en-US" dirty="0" smtClean="0">
                <a:latin typeface="Cambria"/>
                <a:cs typeface="Cambria"/>
              </a:rPr>
              <a:t>Debate in Congress rages: 66% of Americans see Germany as a threat.</a:t>
            </a:r>
          </a:p>
          <a:p>
            <a:endParaRPr lang="en-US" dirty="0"/>
          </a:p>
        </p:txBody>
      </p:sp>
      <p:pic>
        <p:nvPicPr>
          <p:cNvPr id="3" name="Picture 2" descr="ww2c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387" y="2875765"/>
            <a:ext cx="4090413" cy="3737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22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U.S. Response to Hitler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>
                <a:latin typeface="Cambria"/>
                <a:cs typeface="Cambria"/>
              </a:rPr>
              <a:t>Selective Service </a:t>
            </a:r>
            <a:r>
              <a:rPr lang="en-US" b="1" dirty="0" smtClean="0">
                <a:latin typeface="Cambria"/>
                <a:cs typeface="Cambria"/>
              </a:rPr>
              <a:t>Act</a:t>
            </a:r>
            <a:r>
              <a:rPr lang="en-US" dirty="0">
                <a:latin typeface="Cambria"/>
                <a:cs typeface="Cambria"/>
              </a:rPr>
              <a:t>:</a:t>
            </a:r>
            <a:r>
              <a:rPr lang="en-US" dirty="0" smtClean="0">
                <a:latin typeface="Cambria"/>
                <a:cs typeface="Cambria"/>
              </a:rPr>
              <a:t> </a:t>
            </a:r>
            <a:r>
              <a:rPr lang="en-US" dirty="0">
                <a:latin typeface="Cambria"/>
                <a:cs typeface="Cambria"/>
              </a:rPr>
              <a:t>Sept 1940</a:t>
            </a:r>
            <a:r>
              <a:rPr lang="en-US" dirty="0" smtClean="0">
                <a:effectLst/>
                <a:latin typeface="Cambria"/>
                <a:cs typeface="Cambria"/>
              </a:rPr>
              <a:t> 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  <a:p>
            <a:r>
              <a:rPr lang="en-US" b="1" dirty="0">
                <a:latin typeface="Cambria"/>
                <a:cs typeface="Cambria"/>
              </a:rPr>
              <a:t>Four Freedoms </a:t>
            </a:r>
            <a:r>
              <a:rPr lang="en-US" b="1" dirty="0" smtClean="0">
                <a:latin typeface="Cambria"/>
                <a:cs typeface="Cambria"/>
              </a:rPr>
              <a:t>Speech</a:t>
            </a:r>
          </a:p>
          <a:p>
            <a:endParaRPr lang="en-US" b="1" dirty="0">
              <a:effectLst/>
              <a:latin typeface="Cambria"/>
              <a:cs typeface="Cambria"/>
            </a:endParaRPr>
          </a:p>
          <a:p>
            <a:r>
              <a:rPr lang="en-US" dirty="0" smtClean="0">
                <a:latin typeface="Cambria"/>
                <a:cs typeface="Cambria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FDR asked American people to support those “who are resisting aggression and are thereby keeping the war away from our hemisphere.”</a:t>
            </a:r>
            <a:r>
              <a:rPr lang="en-US" dirty="0" smtClean="0">
                <a:latin typeface="Cambria"/>
                <a:cs typeface="Cambria"/>
              </a:rPr>
              <a:t>)</a:t>
            </a:r>
            <a:r>
              <a:rPr lang="en-US" dirty="0" smtClean="0">
                <a:effectLst/>
                <a:latin typeface="Cambria"/>
                <a:cs typeface="Cambria"/>
              </a:rPr>
              <a:t> 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ambria"/>
                <a:cs typeface="Cambria"/>
              </a:rPr>
              <a:t>peacetime </a:t>
            </a:r>
            <a:r>
              <a:rPr lang="en-US" dirty="0">
                <a:latin typeface="Cambria"/>
                <a:cs typeface="Cambria"/>
              </a:rPr>
              <a:t>military draft</a:t>
            </a:r>
            <a:r>
              <a:rPr lang="en-US" dirty="0" smtClean="0">
                <a:latin typeface="Cambria"/>
                <a:cs typeface="Cambria"/>
              </a:rPr>
              <a:t>, 1.2 </a:t>
            </a:r>
            <a:r>
              <a:rPr lang="en-US" dirty="0">
                <a:latin typeface="Cambria"/>
                <a:cs typeface="Cambria"/>
              </a:rPr>
              <a:t>million </a:t>
            </a:r>
            <a:r>
              <a:rPr lang="en-US" dirty="0" smtClean="0">
                <a:latin typeface="Cambria"/>
                <a:cs typeface="Cambria"/>
              </a:rPr>
              <a:t>troops (will go to 10M+!!!).</a:t>
            </a:r>
            <a:endParaRPr lang="en-US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800" dirty="0" smtClean="0">
              <a:latin typeface="Cambria"/>
              <a:cs typeface="Cambria"/>
            </a:endParaRPr>
          </a:p>
          <a:p>
            <a:r>
              <a:rPr lang="en-US" sz="2800" dirty="0" smtClean="0">
                <a:latin typeface="Cambria"/>
                <a:cs typeface="Cambria"/>
              </a:rPr>
              <a:t>State </a:t>
            </a:r>
            <a:r>
              <a:rPr lang="en-US" sz="2800" dirty="0">
                <a:latin typeface="Cambria"/>
                <a:cs typeface="Cambria"/>
              </a:rPr>
              <a:t>of the Union </a:t>
            </a:r>
            <a:r>
              <a:rPr lang="en-US" sz="2800" dirty="0" smtClean="0">
                <a:latin typeface="Cambria"/>
                <a:cs typeface="Cambria"/>
              </a:rPr>
              <a:t>Jan, 1941 (1) speech </a:t>
            </a:r>
            <a:r>
              <a:rPr lang="en-US" sz="2800" dirty="0" smtClean="0">
                <a:latin typeface="Cambria"/>
                <a:cs typeface="Cambria"/>
              </a:rPr>
              <a:t>&amp; </a:t>
            </a:r>
            <a:r>
              <a:rPr lang="en-US" sz="2800" dirty="0">
                <a:latin typeface="Cambria"/>
                <a:cs typeface="Cambria"/>
              </a:rPr>
              <a:t>expression, </a:t>
            </a:r>
            <a:r>
              <a:rPr lang="en-US" sz="2800" dirty="0" smtClean="0">
                <a:latin typeface="Cambria"/>
                <a:cs typeface="Cambria"/>
              </a:rPr>
              <a:t>(2) of </a:t>
            </a:r>
            <a:r>
              <a:rPr lang="en-US" sz="2800" dirty="0">
                <a:latin typeface="Cambria"/>
                <a:cs typeface="Cambria"/>
              </a:rPr>
              <a:t>religion, </a:t>
            </a:r>
            <a:r>
              <a:rPr lang="en-US" sz="2800" dirty="0" smtClean="0">
                <a:latin typeface="Cambria"/>
                <a:cs typeface="Cambria"/>
              </a:rPr>
              <a:t>(3) freedom </a:t>
            </a:r>
            <a:r>
              <a:rPr lang="en-US" sz="2800" dirty="0" err="1" smtClean="0">
                <a:latin typeface="Cambria"/>
                <a:cs typeface="Cambria"/>
              </a:rPr>
              <a:t>fr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smtClean="0">
                <a:latin typeface="Cambria"/>
                <a:cs typeface="Cambria"/>
              </a:rPr>
              <a:t>want</a:t>
            </a:r>
            <a:r>
              <a:rPr lang="en-US" dirty="0">
                <a:latin typeface="Cambria"/>
                <a:cs typeface="Cambria"/>
              </a:rPr>
              <a:t> </a:t>
            </a:r>
            <a:r>
              <a:rPr lang="en-US" dirty="0" smtClean="0">
                <a:latin typeface="Cambria"/>
                <a:cs typeface="Cambria"/>
              </a:rPr>
              <a:t>&amp;</a:t>
            </a:r>
            <a:r>
              <a:rPr lang="en-US" sz="2800" dirty="0" smtClean="0">
                <a:latin typeface="Cambria"/>
                <a:cs typeface="Cambria"/>
              </a:rPr>
              <a:t> </a:t>
            </a:r>
            <a:r>
              <a:rPr lang="en-US" sz="2800" dirty="0" smtClean="0">
                <a:latin typeface="Cambria"/>
                <a:cs typeface="Cambria"/>
              </a:rPr>
              <a:t>(4) freedom </a:t>
            </a:r>
            <a:r>
              <a:rPr lang="en-US" sz="2800" dirty="0" err="1" smtClean="0">
                <a:latin typeface="Cambria"/>
                <a:cs typeface="Cambria"/>
              </a:rPr>
              <a:t>fr</a:t>
            </a:r>
            <a:r>
              <a:rPr lang="en-US" sz="2800" dirty="0" smtClean="0">
                <a:latin typeface="Cambria"/>
                <a:cs typeface="Cambria"/>
              </a:rPr>
              <a:t> fear.</a:t>
            </a:r>
            <a:endParaRPr lang="en-US" sz="2800" dirty="0">
              <a:latin typeface="Cambria"/>
              <a:cs typeface="Cambri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40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7147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/>
                <a:cs typeface="Cambria"/>
              </a:rPr>
              <a:t>U.S. </a:t>
            </a:r>
            <a:r>
              <a:rPr lang="en-US" dirty="0" err="1" smtClean="0">
                <a:latin typeface="Cambria"/>
                <a:cs typeface="Cambria"/>
              </a:rPr>
              <a:t>Reponse</a:t>
            </a:r>
            <a:r>
              <a:rPr lang="en-US" dirty="0" smtClean="0">
                <a:latin typeface="Cambria"/>
                <a:cs typeface="Cambria"/>
              </a:rPr>
              <a:t> 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414971"/>
            <a:ext cx="4496717" cy="6136518"/>
          </a:xfrm>
        </p:spPr>
        <p:txBody>
          <a:bodyPr>
            <a:normAutofit/>
          </a:bodyPr>
          <a:lstStyle/>
          <a:p>
            <a:pPr marL="342900" lvl="2" indent="-342900"/>
            <a:r>
              <a:rPr lang="en-US" sz="2400" b="1" dirty="0">
                <a:latin typeface="Cambria"/>
                <a:cs typeface="Cambria"/>
              </a:rPr>
              <a:t>Lend-Lease Act</a:t>
            </a:r>
            <a:r>
              <a:rPr lang="en-US" dirty="0">
                <a:latin typeface="Cambria"/>
                <a:cs typeface="Cambria"/>
              </a:rPr>
              <a:t>: March 1941</a:t>
            </a:r>
          </a:p>
          <a:p>
            <a:endParaRPr lang="en-US" dirty="0" smtClean="0">
              <a:latin typeface="Cambria"/>
              <a:cs typeface="Cambria"/>
            </a:endParaRPr>
          </a:p>
          <a:p>
            <a:pPr marL="342900" lvl="2" indent="-342900"/>
            <a:endParaRPr lang="en-US" b="1" dirty="0" smtClean="0">
              <a:latin typeface="Cambria"/>
              <a:cs typeface="Cambria"/>
            </a:endParaRPr>
          </a:p>
          <a:p>
            <a:pPr marL="342900" lvl="2" indent="-342900"/>
            <a:endParaRPr lang="en-US" b="1" dirty="0">
              <a:latin typeface="Cambria"/>
              <a:cs typeface="Cambria"/>
            </a:endParaRPr>
          </a:p>
          <a:p>
            <a:pPr marL="342900" lvl="2" indent="-342900"/>
            <a:r>
              <a:rPr lang="en-US" sz="2400" b="1" dirty="0" smtClean="0">
                <a:latin typeface="Cambria"/>
                <a:cs typeface="Cambria"/>
              </a:rPr>
              <a:t>Atlantic </a:t>
            </a:r>
            <a:r>
              <a:rPr lang="en-US" sz="2400" b="1" dirty="0">
                <a:latin typeface="Cambria"/>
                <a:cs typeface="Cambria"/>
              </a:rPr>
              <a:t>Charter</a:t>
            </a:r>
            <a:r>
              <a:rPr lang="en-US" dirty="0">
                <a:latin typeface="Cambria"/>
                <a:cs typeface="Cambria"/>
              </a:rPr>
              <a:t>: August 1941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4504" y="414970"/>
            <a:ext cx="3771974" cy="6136518"/>
          </a:xfrm>
        </p:spPr>
        <p:txBody>
          <a:bodyPr>
            <a:normAutofit/>
          </a:bodyPr>
          <a:lstStyle/>
          <a:p>
            <a:pPr marL="285750" lvl="3" indent="-285750">
              <a:spcBef>
                <a:spcPts val="0"/>
              </a:spcBef>
            </a:pPr>
            <a:r>
              <a:rPr lang="en-US" sz="2000" dirty="0" smtClean="0">
                <a:latin typeface="Cambria"/>
                <a:cs typeface="Cambria"/>
              </a:rPr>
              <a:t>Weapons </a:t>
            </a:r>
            <a:r>
              <a:rPr lang="en-US" sz="2000" u="sng" dirty="0" smtClean="0">
                <a:latin typeface="Cambria"/>
                <a:cs typeface="Cambria"/>
              </a:rPr>
              <a:t>loaned</a:t>
            </a:r>
            <a:r>
              <a:rPr lang="en-US" sz="2000" dirty="0">
                <a:latin typeface="Cambria"/>
                <a:cs typeface="Cambria"/>
              </a:rPr>
              <a:t> </a:t>
            </a:r>
            <a:r>
              <a:rPr lang="en-US" sz="2000" dirty="0" smtClean="0">
                <a:latin typeface="Cambria"/>
                <a:cs typeface="Cambria"/>
              </a:rPr>
              <a:t>to allies. </a:t>
            </a:r>
            <a:r>
              <a:rPr lang="en-US" sz="2000" dirty="0" smtClean="0">
                <a:latin typeface="Cambria"/>
                <a:cs typeface="Cambria"/>
              </a:rPr>
              <a:t>USA </a:t>
            </a:r>
            <a:r>
              <a:rPr lang="en-US" sz="2000" dirty="0" smtClean="0">
                <a:latin typeface="Cambria"/>
                <a:cs typeface="Cambria"/>
              </a:rPr>
              <a:t>the “arsenal </a:t>
            </a:r>
            <a:r>
              <a:rPr lang="en-US" sz="2000" dirty="0">
                <a:latin typeface="Cambria"/>
                <a:cs typeface="Cambria"/>
              </a:rPr>
              <a:t>of democracy</a:t>
            </a:r>
            <a:r>
              <a:rPr lang="en-US" sz="2000" dirty="0" smtClean="0">
                <a:latin typeface="Cambria"/>
                <a:cs typeface="Cambria"/>
              </a:rPr>
              <a:t>.” Extended </a:t>
            </a:r>
            <a:r>
              <a:rPr lang="en-US" sz="2000" dirty="0">
                <a:latin typeface="Cambria"/>
                <a:cs typeface="Cambria"/>
              </a:rPr>
              <a:t>to Russia after the June 1941 invasion of USSR by Hitler.</a:t>
            </a:r>
          </a:p>
          <a:p>
            <a:pPr marL="0" lvl="3" indent="0">
              <a:buNone/>
            </a:pPr>
            <a:endParaRPr lang="en-US" sz="2000" dirty="0">
              <a:latin typeface="Cambria"/>
              <a:cs typeface="Cambria"/>
            </a:endParaRPr>
          </a:p>
          <a:p>
            <a:pPr marL="285750" lvl="3" indent="-285750"/>
            <a:r>
              <a:rPr lang="en-US" sz="2000" dirty="0" smtClean="0">
                <a:latin typeface="Cambria"/>
                <a:cs typeface="Cambria"/>
              </a:rPr>
              <a:t>FDR </a:t>
            </a:r>
            <a:r>
              <a:rPr lang="en-US" sz="2000" dirty="0" smtClean="0">
                <a:latin typeface="Cambria"/>
                <a:cs typeface="Cambria"/>
              </a:rPr>
              <a:t>&amp; </a:t>
            </a:r>
            <a:r>
              <a:rPr lang="en-US" sz="2000" dirty="0" smtClean="0">
                <a:latin typeface="Cambria"/>
                <a:cs typeface="Cambria"/>
              </a:rPr>
              <a:t>Churchill declare </a:t>
            </a:r>
            <a:r>
              <a:rPr lang="en-US" sz="2000" dirty="0" smtClean="0">
                <a:latin typeface="Cambria"/>
                <a:cs typeface="Cambria"/>
              </a:rPr>
              <a:t>“</a:t>
            </a:r>
            <a:r>
              <a:rPr lang="en-US" sz="2000" dirty="0" smtClean="0">
                <a:latin typeface="Cambria"/>
                <a:cs typeface="Cambria"/>
              </a:rPr>
              <a:t>common principles</a:t>
            </a:r>
            <a:r>
              <a:rPr lang="mr-IN" sz="2000" dirty="0" smtClean="0">
                <a:latin typeface="Cambria"/>
                <a:cs typeface="Cambria"/>
              </a:rPr>
              <a:t>…</a:t>
            </a:r>
            <a:r>
              <a:rPr lang="en-US" sz="2000" dirty="0" smtClean="0">
                <a:latin typeface="Cambria"/>
                <a:cs typeface="Cambria"/>
              </a:rPr>
              <a:t>self</a:t>
            </a:r>
            <a:r>
              <a:rPr lang="en-US" sz="2000" dirty="0">
                <a:latin typeface="Cambria"/>
                <a:cs typeface="Cambria"/>
              </a:rPr>
              <a:t>-</a:t>
            </a:r>
            <a:r>
              <a:rPr lang="en-US" sz="2000" dirty="0" smtClean="0">
                <a:latin typeface="Cambria"/>
                <a:cs typeface="Cambria"/>
              </a:rPr>
              <a:t>determination &amp; destruction </a:t>
            </a:r>
            <a:r>
              <a:rPr lang="en-US" sz="2000" dirty="0">
                <a:latin typeface="Cambria"/>
                <a:cs typeface="Cambria"/>
              </a:rPr>
              <a:t>of Nazi tyranny</a:t>
            </a:r>
            <a:r>
              <a:rPr lang="en-US" sz="2000" dirty="0" smtClean="0">
                <a:latin typeface="Cambria"/>
                <a:cs typeface="Cambria"/>
              </a:rPr>
              <a:t>.”  </a:t>
            </a:r>
            <a:endParaRPr lang="en-US" sz="2000" dirty="0">
              <a:latin typeface="Cambria"/>
              <a:cs typeface="Cambria"/>
            </a:endParaRPr>
          </a:p>
          <a:p>
            <a:pPr marL="0" lvl="3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0" lvl="3" indent="0">
              <a:buNone/>
            </a:pPr>
            <a:endParaRPr lang="en-US" dirty="0">
              <a:latin typeface="Cambria"/>
              <a:cs typeface="Cambria"/>
            </a:endParaRPr>
          </a:p>
          <a:p>
            <a:pPr marL="0" lvl="3" indent="0">
              <a:buNone/>
            </a:pPr>
            <a:endParaRPr lang="en-US" dirty="0" smtClean="0">
              <a:latin typeface="Cambria"/>
              <a:cs typeface="Cambria"/>
            </a:endParaRPr>
          </a:p>
          <a:p>
            <a:pPr marL="0" lvl="3" indent="0">
              <a:buNone/>
            </a:pPr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A </a:t>
            </a:r>
            <a:r>
              <a:rPr lang="en-US" dirty="0">
                <a:solidFill>
                  <a:srgbClr val="FF0000"/>
                </a:solidFill>
                <a:latin typeface="Cambria"/>
                <a:cs typeface="Cambria"/>
              </a:rPr>
              <a:t>nation not at war establishing war aims?</a:t>
            </a:r>
            <a:r>
              <a:rPr lang="en-US" dirty="0" smtClean="0">
                <a:solidFill>
                  <a:srgbClr val="FF0000"/>
                </a:solidFill>
                <a:latin typeface="Cambria"/>
                <a:cs typeface="Cambria"/>
              </a:rPr>
              <a:t>!)</a:t>
            </a:r>
            <a:endParaRPr lang="en-US" dirty="0">
              <a:solidFill>
                <a:srgbClr val="FF0000"/>
              </a:solidFill>
              <a:latin typeface="Cambria"/>
              <a:cs typeface="Cambria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RooseveltChurchillMackenzi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227" y="2575790"/>
            <a:ext cx="4775689" cy="3711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442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Summary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The long period of isolationism is over (for good). FDR wants to help Britain; Congress angry with German aggression. Am </a:t>
            </a:r>
            <a:r>
              <a:rPr lang="en-US" dirty="0" err="1" smtClean="0">
                <a:latin typeface="Cambria"/>
                <a:cs typeface="Cambria"/>
              </a:rPr>
              <a:t>PPl</a:t>
            </a:r>
            <a:r>
              <a:rPr lang="en-US" dirty="0" smtClean="0">
                <a:latin typeface="Cambria"/>
                <a:cs typeface="Cambria"/>
              </a:rPr>
              <a:t> readying for war</a:t>
            </a:r>
            <a:r>
              <a:rPr lang="mr-IN" dirty="0" smtClean="0">
                <a:latin typeface="Cambria"/>
                <a:cs typeface="Cambria"/>
              </a:rPr>
              <a:t>…</a:t>
            </a:r>
            <a:endParaRPr lang="en-US" dirty="0">
              <a:latin typeface="Cambria"/>
              <a:cs typeface="Cambria"/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  <a:latin typeface="Cambria"/>
                <a:cs typeface="Cambria"/>
              </a:rPr>
              <a:t>(But when? And where? What will be the spark?)</a:t>
            </a:r>
          </a:p>
        </p:txBody>
      </p:sp>
    </p:spTree>
    <p:extLst>
      <p:ext uri="{BB962C8B-B14F-4D97-AF65-F5344CB8AC3E}">
        <p14:creationId xmlns:p14="http://schemas.microsoft.com/office/powerpoint/2010/main" val="3476299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304</Words>
  <Application>Microsoft Macintosh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U.S. Response to Hitler, 1939-1941</vt:lpstr>
      <vt:lpstr>U.S. Response</vt:lpstr>
      <vt:lpstr>U.S. Response to Hitler</vt:lpstr>
      <vt:lpstr>U.S. Reponse </vt:lpstr>
      <vt:lpstr>Summary</vt:lpstr>
    </vt:vector>
  </TitlesOfParts>
  <Company>Westford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Response to Hitler</dc:title>
  <dc:creator>Christopher Gorham</dc:creator>
  <cp:lastModifiedBy>Christopher Gorham</cp:lastModifiedBy>
  <cp:revision>6</cp:revision>
  <dcterms:created xsi:type="dcterms:W3CDTF">2019-01-29T15:38:50Z</dcterms:created>
  <dcterms:modified xsi:type="dcterms:W3CDTF">2019-01-29T17:01:46Z</dcterms:modified>
</cp:coreProperties>
</file>