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CC"/>
                </a:solidFill>
                <a:latin typeface="Cambria"/>
                <a:cs typeface="Cambria"/>
              </a:rPr>
              <a:t>Cold War:  Causes</a:t>
            </a:r>
            <a:endParaRPr lang="en-US" dirty="0">
              <a:solidFill>
                <a:srgbClr val="3366CC"/>
              </a:solidFill>
              <a:latin typeface="Cambria"/>
              <a:cs typeface="Cambria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3886200" cy="53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2222"/>
            <a:ext cx="3733800" cy="53595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960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Cold War:  Causes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/>
                <a:cs typeface="Cambria"/>
              </a:rPr>
              <a:t>First, the basics.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/>
                <a:cs typeface="Cambria"/>
              </a:rPr>
              <a:t>NOT a shooting war between the USA &amp; Soviet Union.  </a:t>
            </a:r>
            <a:endParaRPr lang="en-US" dirty="0">
              <a:latin typeface="Cambria"/>
              <a:cs typeface="Cambria"/>
            </a:endParaRPr>
          </a:p>
          <a:p>
            <a:endParaRPr lang="en-US" dirty="0" smtClean="0">
              <a:latin typeface="Cambria"/>
              <a:cs typeface="Cambria"/>
            </a:endParaRPr>
          </a:p>
          <a:p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mbria"/>
                <a:cs typeface="Cambria"/>
              </a:rPr>
              <a:t>global rivalry</a:t>
            </a: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 that lasts 50 years &amp; </a:t>
            </a:r>
            <a:r>
              <a:rPr lang="en-US" b="1" dirty="0" smtClean="0">
                <a:solidFill>
                  <a:srgbClr val="FF0000"/>
                </a:solidFill>
                <a:latin typeface="Cambria"/>
                <a:cs typeface="Cambria"/>
              </a:rPr>
              <a:t>polarizes the world</a:t>
            </a: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For US, CW presents both </a:t>
            </a:r>
            <a:r>
              <a:rPr lang="en-US" b="1" dirty="0" smtClean="0">
                <a:solidFill>
                  <a:srgbClr val="FF0000"/>
                </a:solidFill>
                <a:latin typeface="Cambria"/>
                <a:cs typeface="Cambria"/>
              </a:rPr>
              <a:t>FOREIGN &amp; DOMESTIC</a:t>
            </a: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 threats.</a:t>
            </a:r>
          </a:p>
        </p:txBody>
      </p:sp>
    </p:spTree>
    <p:extLst>
      <p:ext uri="{BB962C8B-B14F-4D97-AF65-F5344CB8AC3E}">
        <p14:creationId xmlns:p14="http://schemas.microsoft.com/office/powerpoint/2010/main" val="76034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366CC"/>
                </a:solidFill>
                <a:latin typeface="Cambria"/>
                <a:cs typeface="Cambria"/>
              </a:rPr>
              <a:t>CW</a:t>
            </a:r>
            <a:endParaRPr lang="en-US" b="1" dirty="0">
              <a:solidFill>
                <a:srgbClr val="3366CC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/>
                <a:cs typeface="Cambria"/>
              </a:rPr>
              <a:t>Long-term causes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457200"/>
            <a:ext cx="3505200" cy="6248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/>
                <a:cs typeface="Cambria"/>
              </a:rPr>
              <a:t>Americans have: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ambria"/>
                <a:cs typeface="Cambria"/>
              </a:rPr>
              <a:t>L</a:t>
            </a:r>
            <a:r>
              <a:rPr lang="en-US" dirty="0" smtClean="0">
                <a:solidFill>
                  <a:srgbClr val="0070C0"/>
                </a:solidFill>
                <a:latin typeface="Cambria"/>
                <a:cs typeface="Cambria"/>
              </a:rPr>
              <a:t>ocation far from enemies</a:t>
            </a:r>
          </a:p>
          <a:p>
            <a:pPr lvl="1"/>
            <a:endParaRPr lang="en-US" dirty="0" smtClean="0">
              <a:latin typeface="Cambria"/>
              <a:cs typeface="Cambria"/>
            </a:endParaRPr>
          </a:p>
          <a:p>
            <a:pPr lvl="1"/>
            <a:r>
              <a:rPr lang="en-US" dirty="0" smtClean="0">
                <a:latin typeface="Cambria"/>
                <a:cs typeface="Cambria"/>
              </a:rPr>
              <a:t>Ingenious Constitution</a:t>
            </a:r>
          </a:p>
          <a:p>
            <a:pPr lvl="1"/>
            <a:endParaRPr lang="en-US" dirty="0" smtClean="0">
              <a:latin typeface="Cambria"/>
              <a:cs typeface="Cambria"/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Cambria"/>
                <a:cs typeface="Cambria"/>
              </a:rPr>
              <a:t>Abundant Nat’l resources</a:t>
            </a:r>
          </a:p>
          <a:p>
            <a:pPr lvl="1"/>
            <a:endParaRPr lang="en-US" dirty="0" smtClean="0">
              <a:latin typeface="Cambria"/>
              <a:cs typeface="Cambria"/>
            </a:endParaRPr>
          </a:p>
          <a:p>
            <a:pPr lvl="1"/>
            <a:r>
              <a:rPr lang="en-US" dirty="0" smtClean="0">
                <a:latin typeface="Cambria"/>
                <a:cs typeface="Cambria"/>
              </a:rPr>
              <a:t>DISTRUST STRONG LEADERS</a:t>
            </a:r>
          </a:p>
          <a:p>
            <a:pPr lvl="1"/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03764"/>
            <a:ext cx="52832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427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ambria"/>
                <a:cs typeface="Cambria"/>
              </a:rPr>
              <a:t>CW</a:t>
            </a:r>
            <a:endParaRPr lang="en-US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/>
                <a:cs typeface="Cambria"/>
              </a:rPr>
              <a:t>Long-term causes: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42271"/>
            <a:ext cx="4762500" cy="412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0"/>
            <a:ext cx="4038600" cy="5668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Russians have: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pPr lvl="1"/>
            <a:r>
              <a:rPr lang="en-US" dirty="0" smtClean="0">
                <a:latin typeface="Cambria"/>
                <a:cs typeface="Cambria"/>
              </a:rPr>
              <a:t>Enemies on their border; history of invasion</a:t>
            </a:r>
          </a:p>
          <a:p>
            <a:pPr lvl="1"/>
            <a:endParaRPr lang="en-US" dirty="0">
              <a:latin typeface="Cambria"/>
              <a:cs typeface="Cambria"/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latin typeface="Cambria"/>
                <a:cs typeface="Cambria"/>
                <a:sym typeface="Wingdings" panose="05000000000000000000" pitchFamily="2" charset="2"/>
              </a:rPr>
              <a:t>Faith in STRONG LEADERS</a:t>
            </a:r>
          </a:p>
          <a:p>
            <a:pPr marL="457200" lvl="1" indent="0">
              <a:buNone/>
            </a:pPr>
            <a:endParaRPr lang="en-US" dirty="0" smtClean="0">
              <a:latin typeface="Cambria"/>
              <a:cs typeface="Cambria"/>
              <a:sym typeface="Wingdings" panose="05000000000000000000" pitchFamily="2" charset="2"/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Cambria"/>
                <a:cs typeface="Cambria"/>
                <a:sym typeface="Wingdings" panose="05000000000000000000" pitchFamily="2" charset="2"/>
              </a:rPr>
              <a:t>Conviction that capitalism must be wiped out! </a:t>
            </a:r>
            <a:endParaRPr lang="en-US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16543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43000"/>
          </a:xfrm>
        </p:spPr>
        <p:txBody>
          <a:bodyPr/>
          <a:lstStyle/>
          <a:p>
            <a:r>
              <a:rPr lang="en-US" b="1" dirty="0" smtClean="0">
                <a:latin typeface="Cambria"/>
                <a:cs typeface="Cambria"/>
              </a:rPr>
              <a:t>CW</a:t>
            </a:r>
            <a:endParaRPr lang="en-US" b="1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mbria"/>
                <a:cs typeface="Cambria"/>
              </a:rPr>
              <a:t>Short-term causes (aftermath of WWII)</a:t>
            </a:r>
          </a:p>
          <a:p>
            <a:endParaRPr lang="en-US" dirty="0">
              <a:latin typeface="Cambria"/>
              <a:cs typeface="Cambria"/>
            </a:endParaRPr>
          </a:p>
          <a:p>
            <a:endParaRPr lang="en-US" dirty="0" smtClean="0">
              <a:latin typeface="Cambria"/>
              <a:cs typeface="Cambria"/>
            </a:endParaRPr>
          </a:p>
          <a:p>
            <a:endParaRPr lang="en-US" dirty="0">
              <a:latin typeface="Cambria"/>
              <a:cs typeface="Cambria"/>
            </a:endParaRPr>
          </a:p>
          <a:p>
            <a:endParaRPr lang="en-US" dirty="0" smtClean="0">
              <a:latin typeface="Cambria"/>
              <a:cs typeface="Cambria"/>
            </a:endParaRPr>
          </a:p>
          <a:p>
            <a:endParaRPr lang="en-US" dirty="0">
              <a:latin typeface="Cambria"/>
              <a:cs typeface="Cambria"/>
            </a:endParaRPr>
          </a:p>
          <a:p>
            <a:endParaRPr lang="en-US" dirty="0" smtClean="0">
              <a:latin typeface="Cambria"/>
              <a:cs typeface="Cambria"/>
            </a:endParaRPr>
          </a:p>
          <a:p>
            <a:r>
              <a:rPr lang="en-US" i="1" dirty="0" smtClean="0">
                <a:latin typeface="Cambria"/>
                <a:cs typeface="Cambria"/>
              </a:rPr>
              <a:t>Gravestones in Cambridge</a:t>
            </a:r>
            <a:endParaRPr lang="en-US" i="1" dirty="0">
              <a:latin typeface="Cambria"/>
              <a:cs typeface="Cambr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038600" cy="5821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800" dirty="0" smtClean="0">
                <a:solidFill>
                  <a:srgbClr val="FF0000"/>
                </a:solidFill>
                <a:latin typeface="Cambria"/>
                <a:cs typeface="Cambria"/>
              </a:rPr>
              <a:t>20M Soviet dead in WWII.  </a:t>
            </a:r>
            <a:r>
              <a:rPr lang="en-US" sz="2800" i="1" dirty="0" smtClean="0">
                <a:solidFill>
                  <a:srgbClr val="FF0000"/>
                </a:solidFill>
                <a:latin typeface="Cambria"/>
                <a:cs typeface="Cambria"/>
              </a:rPr>
              <a:t>100X American deaths!</a:t>
            </a:r>
          </a:p>
          <a:p>
            <a:pPr marL="457200" lvl="1" indent="0">
              <a:buNone/>
            </a:pPr>
            <a:endParaRPr lang="en-US" sz="2800" i="1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pPr lvl="1"/>
            <a:r>
              <a:rPr lang="en-US" sz="2800" dirty="0" smtClean="0">
                <a:latin typeface="Cambria"/>
                <a:cs typeface="Cambria"/>
              </a:rPr>
              <a:t>Soviets bore </a:t>
            </a:r>
            <a:r>
              <a:rPr lang="en-US" sz="2800" u="sng" dirty="0" smtClean="0">
                <a:latin typeface="Cambria"/>
                <a:cs typeface="Cambria"/>
              </a:rPr>
              <a:t>greater</a:t>
            </a:r>
            <a:r>
              <a:rPr lang="en-US" sz="2800" dirty="0" smtClean="0">
                <a:latin typeface="Cambria"/>
                <a:cs typeface="Cambria"/>
              </a:rPr>
              <a:t> burden, want </a:t>
            </a:r>
            <a:r>
              <a:rPr lang="en-US" sz="2800" u="sng" dirty="0" smtClean="0">
                <a:latin typeface="Cambria"/>
                <a:cs typeface="Cambria"/>
              </a:rPr>
              <a:t>greater</a:t>
            </a:r>
            <a:r>
              <a:rPr lang="en-US" sz="2800" dirty="0" smtClean="0">
                <a:latin typeface="Cambria"/>
                <a:cs typeface="Cambria"/>
              </a:rPr>
              <a:t> influence in Europe</a:t>
            </a:r>
          </a:p>
          <a:p>
            <a:pPr marL="457200" lvl="1" indent="0">
              <a:buNone/>
            </a:pPr>
            <a:endParaRPr lang="en-US" sz="2800" dirty="0" smtClean="0">
              <a:latin typeface="Cambria"/>
              <a:cs typeface="Cambria"/>
            </a:endParaRPr>
          </a:p>
          <a:p>
            <a:pPr lvl="1"/>
            <a:r>
              <a:rPr lang="en-US" sz="2800" dirty="0" smtClean="0">
                <a:latin typeface="Cambria"/>
                <a:cs typeface="Cambria"/>
              </a:rPr>
              <a:t>They want E. Europe to be a buffer zone</a:t>
            </a:r>
            <a:endParaRPr lang="en-US" sz="28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58830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r>
              <a:rPr lang="en-US" b="1" dirty="0" smtClean="0">
                <a:latin typeface="Cambria"/>
                <a:cs typeface="Cambria"/>
              </a:rPr>
              <a:t>CW</a:t>
            </a:r>
            <a:endParaRPr lang="en-US" b="1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mbria"/>
                <a:cs typeface="Cambria"/>
              </a:rPr>
              <a:t>Short-term causes: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latin typeface="Cambria"/>
                <a:cs typeface="Cambria"/>
              </a:rPr>
              <a:t>(Spies, Stalin &amp; Truman)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0"/>
            <a:ext cx="4038600" cy="6096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Cambria"/>
                <a:cs typeface="Cambria"/>
              </a:rPr>
              <a:t>Soviets mistrust USA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D-Day not until 1944</a:t>
            </a:r>
          </a:p>
          <a:p>
            <a:pPr marL="457200" lvl="1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mbria"/>
                <a:cs typeface="Cambria"/>
              </a:rPr>
              <a:t>USSR has stronger leader</a:t>
            </a: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.  Stalin in power since 1929; Truman since Apr ‘45.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Soviets have </a:t>
            </a:r>
            <a:r>
              <a:rPr lang="en-US" b="1" dirty="0" smtClean="0">
                <a:latin typeface="Cambria"/>
                <a:cs typeface="Cambria"/>
              </a:rPr>
              <a:t>clear</a:t>
            </a:r>
            <a:r>
              <a:rPr lang="en-US" dirty="0" smtClean="0">
                <a:latin typeface="Cambria"/>
                <a:cs typeface="Cambria"/>
              </a:rPr>
              <a:t> post-war goals; US </a:t>
            </a:r>
            <a:r>
              <a:rPr lang="en-US" b="1" dirty="0" smtClean="0">
                <a:latin typeface="Cambria"/>
                <a:cs typeface="Cambria"/>
              </a:rPr>
              <a:t>vague goals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93311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Cold War:  Causes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OK.  It’s summer/fall 1945, who is the occupying army in Japan?  </a:t>
            </a:r>
            <a:r>
              <a:rPr lang="en-US" i="1" dirty="0" smtClean="0">
                <a:solidFill>
                  <a:srgbClr val="FF0000"/>
                </a:solidFill>
                <a:latin typeface="Cambria"/>
                <a:cs typeface="Cambria"/>
              </a:rPr>
              <a:t>Why?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4217753" cy="510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273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Red Army </a:t>
            </a:r>
            <a:r>
              <a:rPr lang="en-US" dirty="0" smtClean="0">
                <a:latin typeface="Cambria"/>
                <a:cs typeface="Cambria"/>
              </a:rPr>
              <a:t>occupies Eastern Europe (incl. E. Germany)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315200" cy="51862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438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3581400" cy="6400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Cambria"/>
                <a:cs typeface="Cambria"/>
              </a:rPr>
              <a:t>Soviet expansion, 1945-&gt;</a:t>
            </a:r>
            <a:br>
              <a:rPr lang="en-US" dirty="0" smtClean="0">
                <a:latin typeface="Cambria"/>
                <a:cs typeface="Cambria"/>
              </a:rPr>
            </a:b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On your map, label </a:t>
            </a:r>
            <a:r>
              <a:rPr lang="en-US" b="1" dirty="0" smtClean="0">
                <a:solidFill>
                  <a:srgbClr val="FF0000"/>
                </a:solidFill>
                <a:latin typeface="Cambria"/>
                <a:cs typeface="Cambria"/>
              </a:rPr>
              <a:t>the 9 countries under Communist control </a:t>
            </a:r>
            <a:r>
              <a:rPr lang="en-US" sz="2800" dirty="0" smtClean="0">
                <a:solidFill>
                  <a:srgbClr val="FF0000"/>
                </a:solidFill>
                <a:latin typeface="Cambria"/>
                <a:cs typeface="Cambria"/>
              </a:rPr>
              <a:t>( + </a:t>
            </a:r>
            <a:r>
              <a:rPr lang="en-US" sz="2800" i="1" dirty="0" smtClean="0">
                <a:solidFill>
                  <a:srgbClr val="FF0000"/>
                </a:solidFill>
                <a:latin typeface="Cambria"/>
                <a:cs typeface="Cambria"/>
              </a:rPr>
              <a:t>the two states in SE Europe)</a:t>
            </a:r>
            <a:endParaRPr lang="en-US" sz="2800" i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152400"/>
            <a:ext cx="4398489" cy="660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606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229</Words>
  <Application>Microsoft Macintosh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Cold War:  Causes</vt:lpstr>
      <vt:lpstr>Cold War:  Causes</vt:lpstr>
      <vt:lpstr>CW</vt:lpstr>
      <vt:lpstr>CW</vt:lpstr>
      <vt:lpstr>CW</vt:lpstr>
      <vt:lpstr>CW</vt:lpstr>
      <vt:lpstr>Cold War:  Causes</vt:lpstr>
      <vt:lpstr>Red Army occupies Eastern Europe (incl. E. Germany)</vt:lpstr>
      <vt:lpstr>Soviet expansion, 1945-&gt; On your map, label the 9 countries under Communist control ( + the two states in SE Europe)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War:  Causes &amp; Early Course</dc:title>
  <dc:creator>Gorhams</dc:creator>
  <cp:lastModifiedBy>Christopher Gorham</cp:lastModifiedBy>
  <cp:revision>31</cp:revision>
  <dcterms:created xsi:type="dcterms:W3CDTF">2006-08-16T00:00:00Z</dcterms:created>
  <dcterms:modified xsi:type="dcterms:W3CDTF">2019-03-14T16:09:58Z</dcterms:modified>
</cp:coreProperties>
</file>