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1" r:id="rId8"/>
    <p:sldId id="263" r:id="rId9"/>
    <p:sldId id="268" r:id="rId10"/>
    <p:sldId id="265" r:id="rId11"/>
    <p:sldId id="266" r:id="rId12"/>
    <p:sldId id="269" r:id="rId13"/>
    <p:sldId id="271" r:id="rId14"/>
    <p:sldId id="272" r:id="rId15"/>
    <p:sldId id="264"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tube.com/video/d9f27eab2b9336300895/The-attack-on-Pearl-Harbor-from-the-movie-Pearl-Harb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3VqQAf74f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dirty="0" smtClean="0">
                <a:latin typeface="Courier New" panose="02070309020205020404" pitchFamily="49" charset="0"/>
                <a:cs typeface="Courier New" panose="02070309020205020404" pitchFamily="49" charset="0"/>
              </a:rPr>
              <a:t>Sunday, December 7, 1941</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0437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65796" cy="688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73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7" y="35562"/>
            <a:ext cx="9191908" cy="682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00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latin typeface="Cambria"/>
                <a:cs typeface="Cambria"/>
              </a:rPr>
              <a:t>US Enters WWII</a:t>
            </a:r>
            <a:endParaRPr lang="en-US" dirty="0">
              <a:latin typeface="Cambria"/>
              <a:cs typeface="Cambria"/>
            </a:endParaRPr>
          </a:p>
        </p:txBody>
      </p:sp>
      <p:sp>
        <p:nvSpPr>
          <p:cNvPr id="3" name="Content Placeholder 2"/>
          <p:cNvSpPr>
            <a:spLocks noGrp="1"/>
          </p:cNvSpPr>
          <p:nvPr>
            <p:ph sz="half" idx="4294967295"/>
          </p:nvPr>
        </p:nvSpPr>
        <p:spPr>
          <a:xfrm>
            <a:off x="0" y="1600200"/>
            <a:ext cx="4038600" cy="4525963"/>
          </a:xfrm>
        </p:spPr>
        <p:txBody>
          <a:bodyPr/>
          <a:lstStyle/>
          <a:p>
            <a:r>
              <a:rPr lang="en-US" dirty="0" smtClean="0">
                <a:latin typeface="Cambria"/>
                <a:cs typeface="Cambria"/>
              </a:rPr>
              <a:t>Why are Aircraft Carriers so important in the Pacific? </a:t>
            </a:r>
          </a:p>
          <a:p>
            <a:endParaRPr lang="en-US" dirty="0"/>
          </a:p>
        </p:txBody>
      </p:sp>
      <p:sp>
        <p:nvSpPr>
          <p:cNvPr id="5" name="Content Placeholder 4"/>
          <p:cNvSpPr>
            <a:spLocks noGrp="1"/>
          </p:cNvSpPr>
          <p:nvPr>
            <p:ph sz="half" idx="4294967295"/>
          </p:nvPr>
        </p:nvSpPr>
        <p:spPr>
          <a:xfrm>
            <a:off x="5105400" y="1600200"/>
            <a:ext cx="4038600" cy="4525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i="1" dirty="0" smtClean="0">
                <a:latin typeface="Cambria"/>
                <a:cs typeface="Cambria"/>
              </a:rPr>
              <a:t>(let’s pause here &amp; try to come up with 3 reasons- Q #4)</a:t>
            </a:r>
            <a:endParaRPr lang="en-US" i="1" dirty="0">
              <a:latin typeface="Cambria"/>
              <a:cs typeface="Cambri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454723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756353" cy="31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10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a:cs typeface="Cambria"/>
              </a:rPr>
              <a:t>Limitless Strike Capability</a:t>
            </a:r>
            <a:endParaRPr lang="en-US" dirty="0">
              <a:latin typeface="Cambria"/>
              <a:cs typeface="Cambria"/>
            </a:endParaRPr>
          </a:p>
        </p:txBody>
      </p:sp>
      <p:sp>
        <p:nvSpPr>
          <p:cNvPr id="3" name="Content Placeholder 2"/>
          <p:cNvSpPr>
            <a:spLocks noGrp="1"/>
          </p:cNvSpPr>
          <p:nvPr>
            <p:ph idx="1"/>
          </p:nvPr>
        </p:nvSpPr>
        <p:spPr>
          <a:xfrm>
            <a:off x="457200" y="1295401"/>
            <a:ext cx="8229600" cy="914400"/>
          </a:xfrm>
        </p:spPr>
        <p:txBody>
          <a:bodyPr>
            <a:normAutofit fontScale="85000" lnSpcReduction="10000"/>
          </a:bodyPr>
          <a:lstStyle/>
          <a:p>
            <a:r>
              <a:rPr lang="en-US" dirty="0" smtClean="0">
                <a:latin typeface="Cambria"/>
                <a:cs typeface="Cambria"/>
              </a:rPr>
              <a:t>California to Hawaii – 2500 miles</a:t>
            </a:r>
          </a:p>
          <a:p>
            <a:r>
              <a:rPr lang="en-US" dirty="0" smtClean="0">
                <a:latin typeface="Cambria"/>
                <a:cs typeface="Cambria"/>
              </a:rPr>
              <a:t>Hawaii to Japan – 4100 miles</a:t>
            </a:r>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711926"/>
            <a:ext cx="3493261" cy="29610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856018" cy="4146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696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Expensive/Scarcity</a:t>
            </a:r>
            <a:endParaRPr lang="en-US" dirty="0">
              <a:latin typeface="Cambria"/>
              <a:cs typeface="Cambria"/>
            </a:endParaRPr>
          </a:p>
        </p:txBody>
      </p:sp>
      <p:sp>
        <p:nvSpPr>
          <p:cNvPr id="3" name="Content Placeholder 2"/>
          <p:cNvSpPr>
            <a:spLocks noGrp="1"/>
          </p:cNvSpPr>
          <p:nvPr>
            <p:ph sz="half" idx="1"/>
          </p:nvPr>
        </p:nvSpPr>
        <p:spPr/>
        <p:txBody>
          <a:bodyPr/>
          <a:lstStyle/>
          <a:p>
            <a:r>
              <a:rPr lang="en-US" dirty="0" smtClean="0">
                <a:latin typeface="Cambria"/>
                <a:cs typeface="Cambria"/>
              </a:rPr>
              <a:t>Building Aircraft Carriers is </a:t>
            </a:r>
            <a:r>
              <a:rPr lang="en-US" b="1" dirty="0" smtClean="0">
                <a:latin typeface="Cambria"/>
                <a:cs typeface="Cambria"/>
              </a:rPr>
              <a:t>expensive</a:t>
            </a:r>
            <a:r>
              <a:rPr lang="en-US" dirty="0" smtClean="0">
                <a:latin typeface="Cambria"/>
                <a:cs typeface="Cambria"/>
              </a:rPr>
              <a:t> &amp; time-consuming</a:t>
            </a:r>
            <a:endParaRPr lang="en-US" dirty="0">
              <a:latin typeface="Cambria"/>
              <a:cs typeface="Cambria"/>
            </a:endParaRPr>
          </a:p>
        </p:txBody>
      </p:sp>
      <p:sp>
        <p:nvSpPr>
          <p:cNvPr id="4" name="Content Placeholder 3"/>
          <p:cNvSpPr>
            <a:spLocks noGrp="1"/>
          </p:cNvSpPr>
          <p:nvPr>
            <p:ph sz="half" idx="2"/>
          </p:nvPr>
        </p:nvSpPr>
        <p:spPr/>
        <p:txBody>
          <a:bodyPr/>
          <a:lstStyle/>
          <a:p>
            <a:r>
              <a:rPr lang="en-US" dirty="0" smtClean="0">
                <a:solidFill>
                  <a:srgbClr val="FF0000"/>
                </a:solidFill>
                <a:latin typeface="Cambria"/>
                <a:cs typeface="Cambria"/>
              </a:rPr>
              <a:t>IJN has only 6 </a:t>
            </a:r>
            <a:endParaRPr lang="en-US" dirty="0" smtClean="0">
              <a:solidFill>
                <a:srgbClr val="FF0000"/>
              </a:solidFill>
              <a:latin typeface="Cambria"/>
              <a:cs typeface="Cambria"/>
            </a:endParaRPr>
          </a:p>
          <a:p>
            <a:endParaRPr lang="en-US" dirty="0" smtClean="0">
              <a:solidFill>
                <a:srgbClr val="FF0000"/>
              </a:solidFill>
              <a:latin typeface="Cambria"/>
              <a:cs typeface="Cambria"/>
            </a:endParaRPr>
          </a:p>
          <a:p>
            <a:r>
              <a:rPr lang="en-US" dirty="0" smtClean="0">
                <a:latin typeface="Cambria"/>
                <a:cs typeface="Cambria"/>
              </a:rPr>
              <a:t>US has only 5</a:t>
            </a:r>
          </a:p>
          <a:p>
            <a:pPr lvl="1"/>
            <a:r>
              <a:rPr lang="en-US" i="1" u="sng" dirty="0" smtClean="0">
                <a:latin typeface="Cambria"/>
                <a:cs typeface="Cambria"/>
              </a:rPr>
              <a:t>Lexington</a:t>
            </a:r>
          </a:p>
          <a:p>
            <a:pPr lvl="1"/>
            <a:r>
              <a:rPr lang="en-US" i="1" u="sng" dirty="0" smtClean="0">
                <a:latin typeface="Cambria"/>
                <a:cs typeface="Cambria"/>
              </a:rPr>
              <a:t>Yorktown</a:t>
            </a:r>
          </a:p>
          <a:p>
            <a:pPr lvl="1"/>
            <a:r>
              <a:rPr lang="en-US" i="1" dirty="0" smtClean="0">
                <a:latin typeface="Cambria"/>
                <a:cs typeface="Cambria"/>
              </a:rPr>
              <a:t>Hornet</a:t>
            </a:r>
          </a:p>
          <a:p>
            <a:pPr lvl="1"/>
            <a:r>
              <a:rPr lang="en-US" i="1" dirty="0" smtClean="0">
                <a:latin typeface="Cambria"/>
                <a:cs typeface="Cambria"/>
              </a:rPr>
              <a:t>Wasp</a:t>
            </a:r>
          </a:p>
          <a:p>
            <a:pPr lvl="1"/>
            <a:r>
              <a:rPr lang="en-US" i="1" dirty="0" smtClean="0">
                <a:latin typeface="Cambria"/>
                <a:cs typeface="Cambria"/>
              </a:rPr>
              <a:t>Enterprise</a:t>
            </a:r>
          </a:p>
        </p:txBody>
      </p:sp>
    </p:spTree>
    <p:extLst>
      <p:ext uri="{BB962C8B-B14F-4D97-AF65-F5344CB8AC3E}">
        <p14:creationId xmlns:p14="http://schemas.microsoft.com/office/powerpoint/2010/main" val="419121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dirty="0" smtClean="0">
                <a:latin typeface="Cambria"/>
                <a:cs typeface="Cambria"/>
              </a:rPr>
              <a:t>US Enters WWII</a:t>
            </a:r>
            <a:endParaRPr lang="en-US" dirty="0">
              <a:latin typeface="Cambria"/>
              <a:cs typeface="Cambria"/>
            </a:endParaRPr>
          </a:p>
        </p:txBody>
      </p:sp>
      <p:sp>
        <p:nvSpPr>
          <p:cNvPr id="3" name="Content Placeholder 2"/>
          <p:cNvSpPr>
            <a:spLocks noGrp="1"/>
          </p:cNvSpPr>
          <p:nvPr>
            <p:ph sz="half" idx="1"/>
          </p:nvPr>
        </p:nvSpPr>
        <p:spPr>
          <a:xfrm>
            <a:off x="457200" y="1371600"/>
            <a:ext cx="4038600" cy="4754563"/>
          </a:xfrm>
        </p:spPr>
        <p:txBody>
          <a:bodyPr>
            <a:normAutofit fontScale="92500"/>
          </a:bodyPr>
          <a:lstStyle/>
          <a:p>
            <a:r>
              <a:rPr lang="en-US" b="1" dirty="0" smtClean="0">
                <a:latin typeface="Cambria"/>
                <a:cs typeface="Cambria"/>
              </a:rPr>
              <a:t>Damage</a:t>
            </a:r>
            <a:r>
              <a:rPr lang="en-US" dirty="0" smtClean="0">
                <a:latin typeface="Cambria"/>
                <a:cs typeface="Cambria"/>
              </a:rPr>
              <a:t> inflicted </a:t>
            </a:r>
          </a:p>
          <a:p>
            <a:r>
              <a:rPr lang="en-US" dirty="0" smtClean="0">
                <a:latin typeface="Cambria"/>
                <a:cs typeface="Cambria"/>
              </a:rPr>
              <a:t>(Qs 5 &amp;6)</a:t>
            </a:r>
            <a:endParaRPr lang="en-US" dirty="0">
              <a:latin typeface="Cambria"/>
              <a:cs typeface="Cambria"/>
            </a:endParaRPr>
          </a:p>
        </p:txBody>
      </p:sp>
      <p:sp>
        <p:nvSpPr>
          <p:cNvPr id="4" name="Content Placeholder 3"/>
          <p:cNvSpPr>
            <a:spLocks noGrp="1"/>
          </p:cNvSpPr>
          <p:nvPr>
            <p:ph sz="half" idx="2"/>
          </p:nvPr>
        </p:nvSpPr>
        <p:spPr>
          <a:xfrm>
            <a:off x="4648200" y="304800"/>
            <a:ext cx="4495800" cy="6553200"/>
          </a:xfrm>
        </p:spPr>
        <p:txBody>
          <a:bodyPr>
            <a:normAutofit fontScale="92500"/>
          </a:bodyPr>
          <a:lstStyle/>
          <a:p>
            <a:r>
              <a:rPr lang="en-US" dirty="0" smtClean="0">
                <a:latin typeface="Cambria"/>
                <a:cs typeface="Cambria"/>
              </a:rPr>
              <a:t>1</a:t>
            </a:r>
            <a:r>
              <a:rPr lang="en-US" baseline="30000" dirty="0" smtClean="0">
                <a:latin typeface="Cambria"/>
                <a:cs typeface="Cambria"/>
              </a:rPr>
              <a:t>st</a:t>
            </a:r>
            <a:r>
              <a:rPr lang="en-US" dirty="0" smtClean="0">
                <a:latin typeface="Cambria"/>
                <a:cs typeface="Cambria"/>
              </a:rPr>
              <a:t> wave arrived at 7:48 AM as sailors were eating breakfast</a:t>
            </a:r>
          </a:p>
          <a:p>
            <a:pPr marL="0" indent="0">
              <a:buNone/>
            </a:pPr>
            <a:endParaRPr lang="en-US" dirty="0" smtClean="0">
              <a:latin typeface="Cambria"/>
              <a:cs typeface="Cambria"/>
            </a:endParaRPr>
          </a:p>
          <a:p>
            <a:r>
              <a:rPr lang="en-US" dirty="0" smtClean="0">
                <a:latin typeface="Cambria"/>
                <a:cs typeface="Cambria"/>
              </a:rPr>
              <a:t>8 battleships in “Battleship Row”</a:t>
            </a:r>
          </a:p>
          <a:p>
            <a:r>
              <a:rPr lang="en-US" b="1" i="1" dirty="0" smtClean="0">
                <a:solidFill>
                  <a:srgbClr val="FF0000"/>
                </a:solidFill>
                <a:latin typeface="Cambria"/>
                <a:cs typeface="Cambria"/>
              </a:rPr>
              <a:t>USS Arizona</a:t>
            </a:r>
            <a:r>
              <a:rPr lang="en-US" b="1" dirty="0" smtClean="0">
                <a:solidFill>
                  <a:srgbClr val="FF0000"/>
                </a:solidFill>
                <a:latin typeface="Cambria"/>
                <a:cs typeface="Cambria"/>
              </a:rPr>
              <a:t> (1,777 dead)</a:t>
            </a:r>
            <a:r>
              <a:rPr lang="en-US" dirty="0" smtClean="0">
                <a:latin typeface="Cambria"/>
                <a:cs typeface="Cambria"/>
              </a:rPr>
              <a:t>, </a:t>
            </a:r>
          </a:p>
          <a:p>
            <a:r>
              <a:rPr lang="en-US" b="1" i="1" dirty="0" smtClean="0">
                <a:latin typeface="Cambria"/>
                <a:cs typeface="Cambria"/>
              </a:rPr>
              <a:t>Oklahoma</a:t>
            </a:r>
            <a:r>
              <a:rPr lang="en-US" i="1" dirty="0" smtClean="0">
                <a:latin typeface="Cambria"/>
                <a:cs typeface="Cambria"/>
              </a:rPr>
              <a:t> </a:t>
            </a:r>
            <a:r>
              <a:rPr lang="en-US" dirty="0" smtClean="0">
                <a:latin typeface="Cambria"/>
                <a:cs typeface="Cambria"/>
              </a:rPr>
              <a:t>(429 dead)</a:t>
            </a:r>
          </a:p>
          <a:p>
            <a:r>
              <a:rPr lang="en-US" b="1" i="1" dirty="0" smtClean="0">
                <a:solidFill>
                  <a:srgbClr val="FF0000"/>
                </a:solidFill>
                <a:latin typeface="Cambria"/>
                <a:cs typeface="Cambria"/>
              </a:rPr>
              <a:t>W. Virginia </a:t>
            </a:r>
            <a:r>
              <a:rPr lang="en-US" dirty="0" smtClean="0">
                <a:solidFill>
                  <a:srgbClr val="FF0000"/>
                </a:solidFill>
                <a:latin typeface="Cambria"/>
                <a:cs typeface="Cambria"/>
              </a:rPr>
              <a:t>(106 dead; men trapped until Dec. 23d).</a:t>
            </a:r>
          </a:p>
          <a:p>
            <a:r>
              <a:rPr lang="en-US" b="1" i="1" dirty="0" smtClean="0">
                <a:latin typeface="Cambria"/>
                <a:cs typeface="Cambria"/>
              </a:rPr>
              <a:t>California</a:t>
            </a:r>
            <a:r>
              <a:rPr lang="en-US" dirty="0" smtClean="0">
                <a:latin typeface="Cambria"/>
                <a:cs typeface="Cambria"/>
              </a:rPr>
              <a:t> (100 dead)</a:t>
            </a:r>
          </a:p>
          <a:p>
            <a:r>
              <a:rPr lang="en-US" b="1" i="1" dirty="0" smtClean="0">
                <a:solidFill>
                  <a:srgbClr val="FF0000"/>
                </a:solidFill>
                <a:latin typeface="Cambria"/>
                <a:cs typeface="Cambria"/>
              </a:rPr>
              <a:t>Nevada</a:t>
            </a:r>
            <a:r>
              <a:rPr lang="en-US" dirty="0" smtClean="0">
                <a:solidFill>
                  <a:srgbClr val="FF0000"/>
                </a:solidFill>
                <a:latin typeface="Cambria"/>
                <a:cs typeface="Cambria"/>
              </a:rPr>
              <a:t> (60 dead)</a:t>
            </a:r>
          </a:p>
          <a:p>
            <a:r>
              <a:rPr lang="en-US" b="1" i="1" dirty="0" err="1" smtClean="0">
                <a:latin typeface="Cambria"/>
                <a:cs typeface="Cambria"/>
              </a:rPr>
              <a:t>Tenn</a:t>
            </a:r>
            <a:r>
              <a:rPr lang="en-US" b="1" dirty="0" smtClean="0">
                <a:latin typeface="Cambria"/>
                <a:cs typeface="Cambria"/>
              </a:rPr>
              <a:t>, </a:t>
            </a:r>
            <a:r>
              <a:rPr lang="en-US" b="1" i="1" dirty="0" smtClean="0">
                <a:latin typeface="Cambria"/>
                <a:cs typeface="Cambria"/>
              </a:rPr>
              <a:t>Maryland</a:t>
            </a:r>
            <a:r>
              <a:rPr lang="en-US" b="1" dirty="0" smtClean="0">
                <a:latin typeface="Cambria"/>
                <a:cs typeface="Cambria"/>
              </a:rPr>
              <a:t>, </a:t>
            </a:r>
            <a:r>
              <a:rPr lang="en-US" b="1" i="1" dirty="0" smtClean="0">
                <a:latin typeface="Cambria"/>
                <a:cs typeface="Cambria"/>
              </a:rPr>
              <a:t>Penn</a:t>
            </a:r>
            <a:r>
              <a:rPr lang="en-US" b="1" dirty="0" smtClean="0">
                <a:latin typeface="Cambria"/>
                <a:cs typeface="Cambria"/>
              </a:rPr>
              <a:t> </a:t>
            </a:r>
            <a:r>
              <a:rPr lang="en-US" dirty="0" smtClean="0">
                <a:latin typeface="Cambria"/>
                <a:cs typeface="Cambria"/>
              </a:rPr>
              <a:t>also hit</a:t>
            </a:r>
            <a:endParaRPr lang="en-US" dirty="0">
              <a:latin typeface="Cambria"/>
              <a:cs typeface="Cambria"/>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14372"/>
            <a:ext cx="4549486" cy="3719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17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a:cs typeface="Cambria"/>
              </a:rPr>
              <a:t>Summary</a:t>
            </a:r>
            <a:endParaRPr lang="en-US" dirty="0">
              <a:latin typeface="Cambria"/>
              <a:cs typeface="Cambria"/>
            </a:endParaRPr>
          </a:p>
        </p:txBody>
      </p:sp>
      <p:sp>
        <p:nvSpPr>
          <p:cNvPr id="6" name="Content Placeholder 5"/>
          <p:cNvSpPr>
            <a:spLocks noGrp="1"/>
          </p:cNvSpPr>
          <p:nvPr>
            <p:ph idx="1"/>
          </p:nvPr>
        </p:nvSpPr>
        <p:spPr>
          <a:xfrm>
            <a:off x="457200" y="1600200"/>
            <a:ext cx="8229600" cy="5029200"/>
          </a:xfrm>
        </p:spPr>
        <p:txBody>
          <a:bodyPr>
            <a:normAutofit fontScale="92500" lnSpcReduction="10000"/>
          </a:bodyPr>
          <a:lstStyle/>
          <a:p>
            <a:r>
              <a:rPr lang="en-US" dirty="0">
                <a:latin typeface="Cambria"/>
                <a:cs typeface="Cambria"/>
              </a:rPr>
              <a:t>T</a:t>
            </a:r>
            <a:r>
              <a:rPr lang="en-US" dirty="0" smtClean="0">
                <a:latin typeface="Cambria"/>
                <a:cs typeface="Cambria"/>
              </a:rPr>
              <a:t>he surprise attack on Pearl Harbor was devastating, but it could have been much worse.  The Japanese did not carry out their plan to destroy the entire naval base (fuel storage, airfields, etc.).  </a:t>
            </a:r>
            <a:r>
              <a:rPr lang="en-US" b="1" dirty="0" smtClean="0">
                <a:latin typeface="Cambria"/>
                <a:cs typeface="Cambria"/>
              </a:rPr>
              <a:t>Also, the US carriers were luckily out at sea. (Q7)</a:t>
            </a:r>
          </a:p>
          <a:p>
            <a:pPr marL="0" indent="0">
              <a:buNone/>
            </a:pPr>
            <a:endParaRPr lang="en-US" dirty="0" smtClean="0">
              <a:latin typeface="Cambria"/>
              <a:cs typeface="Cambria"/>
            </a:endParaRPr>
          </a:p>
          <a:p>
            <a:r>
              <a:rPr lang="en-US" b="1" dirty="0" smtClean="0">
                <a:solidFill>
                  <a:srgbClr val="FF0000"/>
                </a:solidFill>
                <a:latin typeface="Cambria"/>
                <a:cs typeface="Cambria"/>
              </a:rPr>
              <a:t>The US and Japan are at war.  This war will hinge on these carriers.  The nation that wins the carrier battle (and has the oil) will rule the Pacific and win the war.</a:t>
            </a:r>
          </a:p>
        </p:txBody>
      </p:sp>
    </p:spTree>
    <p:extLst>
      <p:ext uri="{BB962C8B-B14F-4D97-AF65-F5344CB8AC3E}">
        <p14:creationId xmlns:p14="http://schemas.microsoft.com/office/powerpoint/2010/main" val="19232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Dec. 7, 1941</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www.schooltube.com/video/d9f27eab2b9336300895/The-attack-on-Pearl-Harbor-from-the-movie-Pearl-Harbor</a:t>
            </a:r>
            <a:endParaRPr lang="en-US" dirty="0" smtClean="0"/>
          </a:p>
          <a:p>
            <a:endParaRPr lang="en-US" dirty="0"/>
          </a:p>
        </p:txBody>
      </p:sp>
    </p:spTree>
    <p:extLst>
      <p:ext uri="{BB962C8B-B14F-4D97-AF65-F5344CB8AC3E}">
        <p14:creationId xmlns:p14="http://schemas.microsoft.com/office/powerpoint/2010/main" val="171767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Courier New" panose="02070309020205020404" pitchFamily="49" charset="0"/>
                <a:cs typeface="Courier New" panose="02070309020205020404" pitchFamily="49" charset="0"/>
              </a:rPr>
              <a:t>Santa Barbara, California</a:t>
            </a:r>
            <a:endParaRPr lang="en-US" dirty="0">
              <a:latin typeface="Courier New" panose="02070309020205020404" pitchFamily="49" charset="0"/>
              <a:cs typeface="Courier New" panose="02070309020205020404" pitchFamily="49" charset="0"/>
            </a:endParaRPr>
          </a:p>
        </p:txBody>
      </p:sp>
      <p:sp>
        <p:nvSpPr>
          <p:cNvPr id="6" name="Content Placeholder 5"/>
          <p:cNvSpPr>
            <a:spLocks noGrp="1"/>
          </p:cNvSpPr>
          <p:nvPr>
            <p:ph idx="1"/>
          </p:nvPr>
        </p:nvSpPr>
        <p:spPr/>
        <p:txBody>
          <a:bodyPr>
            <a:normAutofit/>
          </a:bodyPr>
          <a:lstStyle/>
          <a:p>
            <a:r>
              <a:rPr lang="en-US" dirty="0" smtClean="0"/>
              <a:t>We </a:t>
            </a:r>
            <a:r>
              <a:rPr lang="en-US" dirty="0"/>
              <a:t>didn't catch the actual words that the announcer said, </a:t>
            </a:r>
            <a:r>
              <a:rPr lang="en-US" dirty="0" smtClean="0"/>
              <a:t>but </a:t>
            </a:r>
            <a:r>
              <a:rPr lang="en-US" dirty="0"/>
              <a:t>the voice was so tense, so full of emotion, that we all </a:t>
            </a:r>
            <a:r>
              <a:rPr lang="en-US" dirty="0" smtClean="0"/>
              <a:t>froze.  I </a:t>
            </a:r>
            <a:r>
              <a:rPr lang="en-US" dirty="0"/>
              <a:t>was absolutely </a:t>
            </a:r>
            <a:r>
              <a:rPr lang="en-US" dirty="0" smtClean="0"/>
              <a:t>stunned.  I </a:t>
            </a:r>
            <a:r>
              <a:rPr lang="en-US" dirty="0"/>
              <a:t>thought, My God, it's happening to me. Then came the hideous fear that the bombers would come and we'd all </a:t>
            </a:r>
            <a:r>
              <a:rPr lang="en-US" dirty="0" smtClean="0"/>
              <a:t>be </a:t>
            </a:r>
            <a:r>
              <a:rPr lang="en-US" dirty="0"/>
              <a:t>killed. It was a horrible moment</a:t>
            </a:r>
            <a:r>
              <a:rPr lang="en-US" dirty="0" smtClean="0"/>
              <a:t>.</a:t>
            </a:r>
          </a:p>
          <a:p>
            <a:pPr lvl="1"/>
            <a:r>
              <a:rPr lang="en-US" i="1" dirty="0" smtClean="0"/>
              <a:t>Dellie Hahne</a:t>
            </a:r>
            <a:endParaRPr lang="en-US" i="1" dirty="0"/>
          </a:p>
          <a:p>
            <a:endParaRPr lang="en-US" dirty="0"/>
          </a:p>
        </p:txBody>
      </p:sp>
    </p:spTree>
    <p:extLst>
      <p:ext uri="{BB962C8B-B14F-4D97-AF65-F5344CB8AC3E}">
        <p14:creationId xmlns:p14="http://schemas.microsoft.com/office/powerpoint/2010/main" val="13666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New" panose="02070309020205020404" pitchFamily="49" charset="0"/>
                <a:cs typeface="Courier New" panose="02070309020205020404" pitchFamily="49" charset="0"/>
              </a:rPr>
              <a:t>Port Barre, Louisiana</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lnSpcReduction="10000"/>
          </a:bodyPr>
          <a:lstStyle/>
          <a:p>
            <a:r>
              <a:rPr lang="en-US" dirty="0" smtClean="0"/>
              <a:t>I </a:t>
            </a:r>
            <a:r>
              <a:rPr lang="en-US" dirty="0"/>
              <a:t>was in the 8th grade and was at my friend </a:t>
            </a:r>
            <a:r>
              <a:rPr lang="en-US" dirty="0" smtClean="0"/>
              <a:t>Doris’s home</a:t>
            </a:r>
            <a:r>
              <a:rPr lang="en-US" dirty="0"/>
              <a:t>. We were playing some kind of game on their living room </a:t>
            </a:r>
            <a:r>
              <a:rPr lang="en-US" dirty="0" smtClean="0"/>
              <a:t>floor.  Her </a:t>
            </a:r>
            <a:r>
              <a:rPr lang="en-US" dirty="0"/>
              <a:t>dad was in an easy chair reading a newspaper, and the radio was on; an announcer broke into the music and said, </a:t>
            </a:r>
            <a:r>
              <a:rPr lang="en-US" dirty="0" smtClean="0"/>
              <a:t>“The </a:t>
            </a:r>
            <a:r>
              <a:rPr lang="en-US" dirty="0"/>
              <a:t>Japanese have just bombed Pearl </a:t>
            </a:r>
            <a:r>
              <a:rPr lang="en-US" dirty="0" smtClean="0"/>
              <a:t>Harbor.”  I </a:t>
            </a:r>
            <a:r>
              <a:rPr lang="en-US" dirty="0"/>
              <a:t>ran home to tell my parents and they were as shocked as </a:t>
            </a:r>
            <a:r>
              <a:rPr lang="en-US" dirty="0" smtClean="0"/>
              <a:t>everyone--stunned. </a:t>
            </a:r>
          </a:p>
          <a:p>
            <a:pPr lvl="1"/>
            <a:r>
              <a:rPr lang="en-US" i="1" dirty="0" smtClean="0"/>
              <a:t>Mary P.</a:t>
            </a:r>
            <a:endParaRPr lang="en-US" i="1" dirty="0"/>
          </a:p>
        </p:txBody>
      </p:sp>
    </p:spTree>
    <p:extLst>
      <p:ext uri="{BB962C8B-B14F-4D97-AF65-F5344CB8AC3E}">
        <p14:creationId xmlns:p14="http://schemas.microsoft.com/office/powerpoint/2010/main" val="89200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New" panose="02070309020205020404" pitchFamily="49" charset="0"/>
                <a:cs typeface="Courier New" panose="02070309020205020404" pitchFamily="49" charset="0"/>
              </a:rPr>
              <a:t>Whittier, California</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lstStyle/>
          <a:p>
            <a:r>
              <a:rPr lang="en-US" dirty="0" smtClean="0"/>
              <a:t>[After hearing the news, my fiancé, George] left </a:t>
            </a:r>
            <a:r>
              <a:rPr lang="en-US" dirty="0"/>
              <a:t>at seven the next morning. I saw him again for three days in June when </a:t>
            </a:r>
            <a:r>
              <a:rPr lang="en-US" dirty="0" smtClean="0"/>
              <a:t>his </a:t>
            </a:r>
            <a:r>
              <a:rPr lang="en-US" dirty="0"/>
              <a:t>ship took on provisions in San Diego, then I didn't see him until June of 1944</a:t>
            </a:r>
            <a:r>
              <a:rPr lang="en-US" dirty="0" smtClean="0"/>
              <a:t>.</a:t>
            </a:r>
          </a:p>
          <a:p>
            <a:pPr lvl="1"/>
            <a:r>
              <a:rPr lang="en-US" i="1" dirty="0" smtClean="0"/>
              <a:t>Rachel Wray</a:t>
            </a:r>
            <a:endParaRPr lang="en-US" i="1" dirty="0"/>
          </a:p>
        </p:txBody>
      </p:sp>
    </p:spTree>
    <p:extLst>
      <p:ext uri="{BB962C8B-B14F-4D97-AF65-F5344CB8AC3E}">
        <p14:creationId xmlns:p14="http://schemas.microsoft.com/office/powerpoint/2010/main" val="195346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New" panose="02070309020205020404" pitchFamily="49" charset="0"/>
                <a:cs typeface="Courier New" panose="02070309020205020404" pitchFamily="49" charset="0"/>
              </a:rPr>
              <a:t>Chicago, Illinois</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lstStyle/>
          <a:p>
            <a:r>
              <a:rPr lang="en-US" dirty="0"/>
              <a:t>I knew that this was a turning point, that our lives would never be the same again</a:t>
            </a:r>
            <a:r>
              <a:rPr lang="en-US" dirty="0" smtClean="0"/>
              <a:t>.</a:t>
            </a:r>
          </a:p>
          <a:p>
            <a:pPr lvl="1"/>
            <a:r>
              <a:rPr lang="en-US" i="1" dirty="0" smtClean="0"/>
              <a:t>Edward Osberg</a:t>
            </a:r>
            <a:endParaRPr lang="en-US" i="1" dirty="0"/>
          </a:p>
        </p:txBody>
      </p:sp>
    </p:spTree>
    <p:extLst>
      <p:ext uri="{BB962C8B-B14F-4D97-AF65-F5344CB8AC3E}">
        <p14:creationId xmlns:p14="http://schemas.microsoft.com/office/powerpoint/2010/main" val="323032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New" panose="02070309020205020404" pitchFamily="49" charset="0"/>
                <a:cs typeface="Courier New" panose="02070309020205020404" pitchFamily="49" charset="0"/>
              </a:rPr>
              <a:t>Washington, D.C.</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Monday, December 8th</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lstStyle/>
          <a:p>
            <a:r>
              <a:rPr lang="en-US" dirty="0" smtClean="0"/>
              <a:t>President Roosevelt delivers this address before a joint session of Congress.  </a:t>
            </a:r>
            <a:r>
              <a:rPr lang="en-US" u="sng" dirty="0" smtClean="0"/>
              <a:t>Read along.</a:t>
            </a:r>
          </a:p>
          <a:p>
            <a:endParaRPr lang="en-US" dirty="0"/>
          </a:p>
          <a:p>
            <a:r>
              <a:rPr lang="en-US" dirty="0">
                <a:hlinkClick r:id="rId2"/>
              </a:rPr>
              <a:t>http://</a:t>
            </a:r>
            <a:r>
              <a:rPr lang="en-US" dirty="0" smtClean="0">
                <a:hlinkClick r:id="rId2"/>
              </a:rPr>
              <a:t>www.youtube.com/watch?v=3VqQAf74fsE</a:t>
            </a:r>
            <a:endParaRPr lang="en-US" dirty="0" smtClean="0"/>
          </a:p>
          <a:p>
            <a:endParaRPr lang="en-US" dirty="0"/>
          </a:p>
        </p:txBody>
      </p:sp>
    </p:spTree>
    <p:extLst>
      <p:ext uri="{BB962C8B-B14F-4D97-AF65-F5344CB8AC3E}">
        <p14:creationId xmlns:p14="http://schemas.microsoft.com/office/powerpoint/2010/main" val="31663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3429000" cy="1143000"/>
          </a:xfrm>
        </p:spPr>
        <p:txBody>
          <a:bodyPr>
            <a:normAutofit fontScale="90000"/>
          </a:bodyPr>
          <a:lstStyle/>
          <a:p>
            <a:r>
              <a:rPr lang="en-US" dirty="0" smtClean="0">
                <a:latin typeface="Cambria"/>
                <a:cs typeface="Cambria"/>
              </a:rPr>
              <a:t>Pearl Harbor, JFK, 9/11</a:t>
            </a:r>
            <a:endParaRPr lang="en-US" dirty="0">
              <a:latin typeface="Cambria"/>
              <a:cs typeface="Cambri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038600" cy="320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28600"/>
            <a:ext cx="4805934" cy="293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642" y="3711361"/>
            <a:ext cx="5308092" cy="29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0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Aircraft Carriers &amp; Infamy: Pearl Harbor Attack</a:t>
            </a:r>
            <a:endParaRPr lang="en-US" dirty="0">
              <a:latin typeface="Cambria"/>
              <a:cs typeface="Cambria"/>
            </a:endParaRPr>
          </a:p>
        </p:txBody>
      </p:sp>
      <p:sp>
        <p:nvSpPr>
          <p:cNvPr id="4" name="Content Placeholder 3"/>
          <p:cNvSpPr>
            <a:spLocks noGrp="1"/>
          </p:cNvSpPr>
          <p:nvPr>
            <p:ph sz="half" idx="1"/>
          </p:nvPr>
        </p:nvSpPr>
        <p:spPr/>
        <p:txBody>
          <a:bodyPr>
            <a:normAutofit/>
          </a:bodyPr>
          <a:lstStyle/>
          <a:p>
            <a:r>
              <a:rPr lang="en-US" dirty="0" smtClean="0">
                <a:latin typeface="Cambria"/>
                <a:cs typeface="Cambria"/>
              </a:rPr>
              <a:t>Japanese strike force</a:t>
            </a:r>
          </a:p>
          <a:p>
            <a:endParaRPr lang="en-US" dirty="0">
              <a:latin typeface="Cambria"/>
              <a:cs typeface="Cambria"/>
            </a:endParaRPr>
          </a:p>
          <a:p>
            <a:endParaRPr lang="en-US" dirty="0" smtClean="0">
              <a:latin typeface="Cambria"/>
              <a:cs typeface="Cambria"/>
            </a:endParaRPr>
          </a:p>
          <a:p>
            <a:endParaRPr lang="en-US" dirty="0">
              <a:latin typeface="Cambria"/>
              <a:cs typeface="Cambria"/>
            </a:endParaRPr>
          </a:p>
          <a:p>
            <a:endParaRPr lang="en-US" dirty="0" smtClean="0">
              <a:latin typeface="Cambria"/>
              <a:cs typeface="Cambria"/>
            </a:endParaRPr>
          </a:p>
          <a:p>
            <a:pPr marL="0" indent="0">
              <a:buNone/>
            </a:pPr>
            <a:r>
              <a:rPr lang="en-US" b="1" i="1" dirty="0">
                <a:solidFill>
                  <a:srgbClr val="FF0000"/>
                </a:solidFill>
                <a:latin typeface="Cambria"/>
                <a:cs typeface="Cambria"/>
              </a:rPr>
              <a:t>(</a:t>
            </a:r>
            <a:r>
              <a:rPr lang="en-US" b="1" i="1" dirty="0" smtClean="0">
                <a:solidFill>
                  <a:srgbClr val="FF0000"/>
                </a:solidFill>
                <a:latin typeface="Cambria"/>
                <a:cs typeface="Cambria"/>
              </a:rPr>
              <a:t>IJN = Imperial Japanese Navy)</a:t>
            </a:r>
            <a:endParaRPr lang="en-US" b="1" i="1" dirty="0">
              <a:solidFill>
                <a:srgbClr val="FF0000"/>
              </a:solidFill>
              <a:latin typeface="Cambria"/>
              <a:cs typeface="Cambria"/>
            </a:endParaRPr>
          </a:p>
        </p:txBody>
      </p:sp>
      <p:sp>
        <p:nvSpPr>
          <p:cNvPr id="5" name="Content Placeholder 4"/>
          <p:cNvSpPr>
            <a:spLocks noGrp="1"/>
          </p:cNvSpPr>
          <p:nvPr>
            <p:ph sz="half" idx="2"/>
          </p:nvPr>
        </p:nvSpPr>
        <p:spPr>
          <a:xfrm>
            <a:off x="4648200" y="1600200"/>
            <a:ext cx="4038600" cy="4876800"/>
          </a:xfrm>
        </p:spPr>
        <p:txBody>
          <a:bodyPr>
            <a:normAutofit/>
          </a:bodyPr>
          <a:lstStyle/>
          <a:p>
            <a:r>
              <a:rPr lang="en-US" dirty="0" smtClean="0">
                <a:latin typeface="Cambria"/>
                <a:cs typeface="Cambria"/>
              </a:rPr>
              <a:t>At sea, 300 miles N. of Pearl Harbor</a:t>
            </a:r>
          </a:p>
          <a:p>
            <a:pPr marL="0" indent="0">
              <a:buNone/>
            </a:pPr>
            <a:endParaRPr lang="en-US" dirty="0" smtClean="0">
              <a:latin typeface="Cambria"/>
              <a:cs typeface="Cambria"/>
            </a:endParaRPr>
          </a:p>
          <a:p>
            <a:r>
              <a:rPr lang="en-US" dirty="0" smtClean="0">
                <a:solidFill>
                  <a:srgbClr val="FF0000"/>
                </a:solidFill>
                <a:latin typeface="Cambria"/>
                <a:cs typeface="Cambria"/>
              </a:rPr>
              <a:t>Made up of all 6 IJN </a:t>
            </a:r>
            <a:r>
              <a:rPr lang="en-US" b="1" dirty="0" smtClean="0">
                <a:solidFill>
                  <a:srgbClr val="FF0000"/>
                </a:solidFill>
                <a:latin typeface="Cambria"/>
                <a:cs typeface="Cambria"/>
              </a:rPr>
              <a:t>aircraft carriers</a:t>
            </a:r>
          </a:p>
          <a:p>
            <a:pPr marL="0" indent="0">
              <a:buNone/>
            </a:pPr>
            <a:endParaRPr lang="en-US" b="1" dirty="0" smtClean="0">
              <a:solidFill>
                <a:srgbClr val="FF0000"/>
              </a:solidFill>
              <a:latin typeface="Cambria"/>
              <a:cs typeface="Cambria"/>
            </a:endParaRPr>
          </a:p>
          <a:p>
            <a:r>
              <a:rPr lang="en-US" dirty="0" smtClean="0">
                <a:latin typeface="Cambria"/>
                <a:cs typeface="Cambria"/>
              </a:rPr>
              <a:t>On board:  420 planes--  fighters, bombers, torpedo planes &amp; dive bombers</a:t>
            </a:r>
          </a:p>
          <a:p>
            <a:pPr marL="0" indent="0">
              <a:buNone/>
            </a:pPr>
            <a:endParaRPr lang="en-US" dirty="0"/>
          </a:p>
        </p:txBody>
      </p:sp>
    </p:spTree>
    <p:extLst>
      <p:ext uri="{BB962C8B-B14F-4D97-AF65-F5344CB8AC3E}">
        <p14:creationId xmlns:p14="http://schemas.microsoft.com/office/powerpoint/2010/main" val="371325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dirty="0" smtClean="0">
                <a:latin typeface="Cambria"/>
                <a:cs typeface="Cambria"/>
              </a:rPr>
              <a:t>Aircraft Carriers &amp; Infamy</a:t>
            </a:r>
            <a:endParaRPr lang="en-US" dirty="0">
              <a:latin typeface="Cambria"/>
              <a:cs typeface="Cambria"/>
            </a:endParaRPr>
          </a:p>
        </p:txBody>
      </p:sp>
      <p:sp>
        <p:nvSpPr>
          <p:cNvPr id="3" name="Content Placeholder 2"/>
          <p:cNvSpPr>
            <a:spLocks noGrp="1"/>
          </p:cNvSpPr>
          <p:nvPr>
            <p:ph sz="half" idx="1"/>
          </p:nvPr>
        </p:nvSpPr>
        <p:spPr/>
        <p:txBody>
          <a:bodyPr>
            <a:normAutofit lnSpcReduction="10000"/>
          </a:bodyPr>
          <a:lstStyle/>
          <a:p>
            <a:r>
              <a:rPr lang="en-US" dirty="0" smtClean="0">
                <a:latin typeface="Cambria"/>
                <a:cs typeface="Cambria"/>
              </a:rPr>
              <a:t>Aircraft Carriers-</a:t>
            </a:r>
            <a:r>
              <a:rPr lang="en-US" i="1" dirty="0" smtClean="0">
                <a:latin typeface="Cambria"/>
                <a:cs typeface="Cambria"/>
              </a:rPr>
              <a:t>the backbone of the modern navy (Qs 1-3)</a:t>
            </a:r>
            <a:endParaRPr lang="en-US" i="1" dirty="0">
              <a:latin typeface="Cambria"/>
              <a:cs typeface="Cambria"/>
            </a:endParaRPr>
          </a:p>
        </p:txBody>
      </p:sp>
      <p:sp>
        <p:nvSpPr>
          <p:cNvPr id="4" name="Content Placeholder 3"/>
          <p:cNvSpPr>
            <a:spLocks noGrp="1"/>
          </p:cNvSpPr>
          <p:nvPr>
            <p:ph sz="half" idx="2"/>
          </p:nvPr>
        </p:nvSpPr>
        <p:spPr>
          <a:xfrm>
            <a:off x="4724400" y="228600"/>
            <a:ext cx="4267200" cy="6400800"/>
          </a:xfrm>
        </p:spPr>
        <p:txBody>
          <a:bodyPr>
            <a:normAutofit lnSpcReduction="10000"/>
          </a:bodyPr>
          <a:lstStyle/>
          <a:p>
            <a:r>
              <a:rPr lang="en-US" dirty="0" smtClean="0">
                <a:latin typeface="Cambria"/>
                <a:cs typeface="Cambria"/>
              </a:rPr>
              <a:t>1</a:t>
            </a:r>
            <a:r>
              <a:rPr lang="en-US" baseline="30000" dirty="0" smtClean="0">
                <a:latin typeface="Cambria"/>
                <a:cs typeface="Cambria"/>
              </a:rPr>
              <a:t>st</a:t>
            </a:r>
            <a:r>
              <a:rPr lang="en-US" dirty="0" smtClean="0">
                <a:latin typeface="Cambria"/>
                <a:cs typeface="Cambria"/>
              </a:rPr>
              <a:t> one, invented by Japan, could carry 15 planes.</a:t>
            </a:r>
          </a:p>
          <a:p>
            <a:pPr marL="0" indent="0">
              <a:buNone/>
            </a:pPr>
            <a:endParaRPr lang="en-US" dirty="0" smtClean="0">
              <a:latin typeface="Cambria"/>
              <a:cs typeface="Cambria"/>
            </a:endParaRPr>
          </a:p>
          <a:p>
            <a:r>
              <a:rPr lang="en-US" dirty="0" smtClean="0">
                <a:solidFill>
                  <a:srgbClr val="FF0000"/>
                </a:solidFill>
                <a:latin typeface="Cambria"/>
                <a:cs typeface="Cambria"/>
              </a:rPr>
              <a:t>By 1941, 3 football fields long.</a:t>
            </a:r>
          </a:p>
          <a:p>
            <a:pPr marL="0" indent="0">
              <a:buNone/>
            </a:pPr>
            <a:r>
              <a:rPr lang="en-US" dirty="0" smtClean="0">
                <a:solidFill>
                  <a:srgbClr val="FF0000"/>
                </a:solidFill>
                <a:latin typeface="Cambria"/>
                <a:cs typeface="Cambria"/>
              </a:rPr>
              <a:t>  </a:t>
            </a:r>
          </a:p>
          <a:p>
            <a:r>
              <a:rPr lang="en-US" b="1" dirty="0" smtClean="0">
                <a:latin typeface="Cambria"/>
                <a:cs typeface="Cambria"/>
              </a:rPr>
              <a:t>Could carry 80 fighter planes &amp; sail 35 MPH!</a:t>
            </a:r>
          </a:p>
          <a:p>
            <a:pPr marL="0" indent="0">
              <a:buNone/>
            </a:pPr>
            <a:endParaRPr lang="en-US" b="1" dirty="0" smtClean="0">
              <a:latin typeface="Cambria"/>
              <a:cs typeface="Cambria"/>
            </a:endParaRPr>
          </a:p>
          <a:p>
            <a:r>
              <a:rPr lang="en-US" dirty="0" smtClean="0">
                <a:solidFill>
                  <a:srgbClr val="FF0000"/>
                </a:solidFill>
                <a:latin typeface="Cambria"/>
                <a:cs typeface="Cambria"/>
              </a:rPr>
              <a:t>Today, USS Nimitz’s tower is 20 storeys tall.  Has its own zip code!  5 football fields long.  4.5 acre flight deck!</a:t>
            </a:r>
            <a:endParaRPr lang="en-US" dirty="0">
              <a:solidFill>
                <a:srgbClr val="FF0000"/>
              </a:solidFill>
              <a:latin typeface="Cambria"/>
              <a:cs typeface="Cambri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5" y="3048000"/>
            <a:ext cx="4539463" cy="33705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67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675</Words>
  <Application>Microsoft Macintosh PowerPoint</Application>
  <PresentationFormat>On-screen Show (4:3)</PresentationFormat>
  <Paragraphs>79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Sunday, December 7, 1941</vt:lpstr>
      <vt:lpstr>Santa Barbara, California</vt:lpstr>
      <vt:lpstr>Port Barre, Louisiana</vt:lpstr>
      <vt:lpstr>Whittier, California</vt:lpstr>
      <vt:lpstr>Chicago, Illinois</vt:lpstr>
      <vt:lpstr>Washington, D.C. Monday, December 8th</vt:lpstr>
      <vt:lpstr>Pearl Harbor, JFK, 9/11</vt:lpstr>
      <vt:lpstr>Aircraft Carriers &amp; Infamy: Pearl Harbor Attack</vt:lpstr>
      <vt:lpstr>Aircraft Carriers &amp; Infamy</vt:lpstr>
      <vt:lpstr>PowerPoint Presentation</vt:lpstr>
      <vt:lpstr>PowerPoint Presentation</vt:lpstr>
      <vt:lpstr>US Enters WWII</vt:lpstr>
      <vt:lpstr>Limitless Strike Capability</vt:lpstr>
      <vt:lpstr>Expensive/Scarcity</vt:lpstr>
      <vt:lpstr>US Enters WWII</vt:lpstr>
      <vt:lpstr>Summary</vt:lpstr>
      <vt:lpstr>Dec. 7, 1941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December 7, 1941</dc:title>
  <dc:creator>Gorhams</dc:creator>
  <cp:lastModifiedBy>Chris Gorham</cp:lastModifiedBy>
  <cp:revision>28</cp:revision>
  <dcterms:created xsi:type="dcterms:W3CDTF">2006-08-16T00:00:00Z</dcterms:created>
  <dcterms:modified xsi:type="dcterms:W3CDTF">2016-02-25T15:44:43Z</dcterms:modified>
</cp:coreProperties>
</file>